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8" r:id="rId2"/>
    <p:sldId id="262" r:id="rId3"/>
    <p:sldId id="259" r:id="rId4"/>
    <p:sldId id="260" r:id="rId5"/>
    <p:sldId id="261" r:id="rId6"/>
  </p:sldIdLst>
  <p:sldSz cx="12192000" cy="6858000"/>
  <p:notesSz cx="6858000" cy="9144000"/>
  <p:embeddedFontLst>
    <p:embeddedFont>
      <p:font typeface="NEO SANS LIGHT" panose="020B0604020202020204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EO SANS LIGHT" panose="020B0604020202020204" charset="0"/>
      <p:regular r:id="rId7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3D060C-3B66-6D28-9808-ECABA674983B}" name="Kasper Orthmann Andersen" initials="KOA" userId="02a9c6bd1886af1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2" d="100"/>
          <a:sy n="122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50384-2E26-22C4-96C6-3FE216E86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8CE5349-7B11-7690-379C-4B60A962A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9D7EB1-922E-1B0D-8132-081F74E3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4E41694-7DBC-970C-B82F-A7224087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E885A0-18A3-B2BC-79E2-5215CB0E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913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2D289-5C9A-FDBE-5D33-B5D8E1F4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332D954-6CCE-D832-DB9D-3DF1B4077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D1CA0B-446D-BFF7-23CA-A7A35EEE9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4F17094-C04E-121F-1F7A-530153BB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A89BC5-8FA4-9A14-6A1A-875CA84C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20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22DB3D4-3C84-8FA2-6D7F-7CA3EF6C3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03DE145-3F38-E5FE-900D-E58B32244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6E1FE5-B940-C689-AA2E-F027A9A74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ECE4BF9-022A-EA70-3C8C-36E0F65D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76C2F1-5F5C-9027-2D40-7280D893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601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81BA8-D82A-9AB9-82F2-312E2836B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FFA8BA-0A60-D9C2-1C2A-4487A8ECE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90200D7-D791-C8BF-A8EE-B5E7D7356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73EFC5-117A-9FA0-0F25-2E04C9E2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60E667B-189B-B0AF-7E77-C3BE7BEA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92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0ACF0-E645-FD83-15C2-74913D90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503474F-D539-438A-C99F-8607DA463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7522B67-A400-B803-EB8A-E13107E0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B234F9A-A8CA-D3CB-98C5-CF1177D26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342F26-1B35-9AF6-7921-68AEDE49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768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FC520-82E8-207B-5788-7269F908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513818-71E8-A2AC-814C-250DCA4EE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12D9527-EC65-45D1-F2AD-E0D01D937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5CB1184-4F71-7DCA-A7DC-D2701FF8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931CB6E-6C37-505E-D5A5-880575E0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630ACAE-2FE1-7381-4DDF-B4AEEC1A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312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808EE6-25F4-7638-1963-0B8A5FE4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6BCE9EE-6D14-4968-AAB9-131092C87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DC9AE64-4694-7A37-6DAA-DF79F6EB6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5A5E364-3461-46BD-E955-BEE8AA8F2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2DE1D06-CBA1-DB34-E726-C76916F61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063DFD5-9FA5-3252-90D0-F40A97B4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44078BF-2E56-47AC-34F5-FDB33EB9C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F9AD6F0-9697-9F48-C004-402BDADC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022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2787C-B7F9-E3AD-BE89-AE40CE36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39B8AA7-2479-9027-3072-FD06EF18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97FCA26-A75E-1CA8-9764-1054687D3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D757370-BCA2-D2BA-6C28-067678E0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2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61B5CE6-A6BE-5801-F55D-B30060EC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C7EAB28-790B-0710-E2AE-9E861AE0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702AECF-6160-23A1-23AC-FEA0713B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244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0DDAB-7BE5-084D-58F7-1C7D4C08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75C5AC-E422-8D13-CDC0-5BEAD4D41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C8A1277-48EF-C0D2-3E6E-9E772D27F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C7CB31-263F-066A-8148-01EA4A61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030FA96-890E-80B1-3F8B-DF93133E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173DEFA-6E94-888F-8B90-463DF83F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477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A3EE68-C4D5-AAC1-9D87-1AA26A47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2ABF9F8-6592-A06E-47B9-9A95FF3BE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EA2AE1C-E607-5FE8-6960-A9C73689D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6F88390-ECFE-3B00-6A2C-7460EA25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A6DA3F5-5182-7C60-807D-62E068D7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0212AC7-8AFA-7F74-2B1C-696E04FD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313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7ED1807-17D3-FA19-2F1C-3A6E964F3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D3EF10E-0E5B-DB19-791A-A2B2855D2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3B6574E-D87B-0389-AF64-C081759E0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616EFE-8BC5-ED2F-2974-E95DE3C71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578E72-0248-9E92-F08A-EF599E078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678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9F050B9E-748A-1F29-9D4F-35ECD4AF706C}"/>
              </a:ext>
            </a:extLst>
          </p:cNvPr>
          <p:cNvGrpSpPr/>
          <p:nvPr/>
        </p:nvGrpSpPr>
        <p:grpSpPr>
          <a:xfrm>
            <a:off x="1260389" y="1412563"/>
            <a:ext cx="10396825" cy="5146151"/>
            <a:chOff x="247532" y="267867"/>
            <a:chExt cx="11433340" cy="6096216"/>
          </a:xfrm>
        </p:grpSpPr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7D183D09-EF22-B0BD-D6C8-D6D08BC6AC35}"/>
                </a:ext>
              </a:extLst>
            </p:cNvPr>
            <p:cNvSpPr/>
            <p:nvPr/>
          </p:nvSpPr>
          <p:spPr>
            <a:xfrm>
              <a:off x="247532" y="267867"/>
              <a:ext cx="5603324" cy="2758528"/>
            </a:xfrm>
            <a:custGeom>
              <a:avLst/>
              <a:gdLst>
                <a:gd name="connsiteX0" fmla="*/ 0 w 5603323"/>
                <a:gd name="connsiteY0" fmla="*/ 459764 h 2758528"/>
                <a:gd name="connsiteX1" fmla="*/ 459764 w 5603323"/>
                <a:gd name="connsiteY1" fmla="*/ 0 h 2758528"/>
                <a:gd name="connsiteX2" fmla="*/ 5143559 w 5603323"/>
                <a:gd name="connsiteY2" fmla="*/ 0 h 2758528"/>
                <a:gd name="connsiteX3" fmla="*/ 5603323 w 5603323"/>
                <a:gd name="connsiteY3" fmla="*/ 459764 h 2758528"/>
                <a:gd name="connsiteX4" fmla="*/ 5603323 w 5603323"/>
                <a:gd name="connsiteY4" fmla="*/ 2298764 h 2758528"/>
                <a:gd name="connsiteX5" fmla="*/ 5143559 w 5603323"/>
                <a:gd name="connsiteY5" fmla="*/ 2758528 h 2758528"/>
                <a:gd name="connsiteX6" fmla="*/ 459764 w 5603323"/>
                <a:gd name="connsiteY6" fmla="*/ 2758528 h 2758528"/>
                <a:gd name="connsiteX7" fmla="*/ 0 w 5603323"/>
                <a:gd name="connsiteY7" fmla="*/ 2298764 h 2758528"/>
                <a:gd name="connsiteX8" fmla="*/ 0 w 5603323"/>
                <a:gd name="connsiteY8" fmla="*/ 459764 h 275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03323" h="2758528">
                  <a:moveTo>
                    <a:pt x="0" y="459764"/>
                  </a:moveTo>
                  <a:cubicBezTo>
                    <a:pt x="0" y="205843"/>
                    <a:pt x="205843" y="0"/>
                    <a:pt x="459764" y="0"/>
                  </a:cubicBezTo>
                  <a:lnTo>
                    <a:pt x="5143559" y="0"/>
                  </a:lnTo>
                  <a:cubicBezTo>
                    <a:pt x="5397480" y="0"/>
                    <a:pt x="5603323" y="205843"/>
                    <a:pt x="5603323" y="459764"/>
                  </a:cubicBezTo>
                  <a:lnTo>
                    <a:pt x="5603323" y="2298764"/>
                  </a:lnTo>
                  <a:cubicBezTo>
                    <a:pt x="5603323" y="2552685"/>
                    <a:pt x="5397480" y="2758528"/>
                    <a:pt x="5143559" y="2758528"/>
                  </a:cubicBezTo>
                  <a:lnTo>
                    <a:pt x="459764" y="2758528"/>
                  </a:lnTo>
                  <a:cubicBezTo>
                    <a:pt x="205843" y="2758528"/>
                    <a:pt x="0" y="2552685"/>
                    <a:pt x="0" y="2298764"/>
                  </a:cubicBezTo>
                  <a:lnTo>
                    <a:pt x="0" y="459764"/>
                  </a:lnTo>
                  <a:close/>
                </a:path>
              </a:pathLst>
            </a:custGeom>
            <a:noFill/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GØR VI NU?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Hvordan starter samarbejdet hos os?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Hvad gør vi på nuværende tidspunkt for at imødekomme pårørendes behov?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Hvordan håndterer vi samtykke hos os lige nu?</a:t>
              </a:r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9FAED0EF-F530-B94B-839A-0DC7BA9C6857}"/>
                </a:ext>
              </a:extLst>
            </p:cNvPr>
            <p:cNvSpPr/>
            <p:nvPr/>
          </p:nvSpPr>
          <p:spPr>
            <a:xfrm>
              <a:off x="6410035" y="273736"/>
              <a:ext cx="5270824" cy="2752659"/>
            </a:xfrm>
            <a:custGeom>
              <a:avLst/>
              <a:gdLst>
                <a:gd name="connsiteX0" fmla="*/ 0 w 5589825"/>
                <a:gd name="connsiteY0" fmla="*/ 463925 h 2783496"/>
                <a:gd name="connsiteX1" fmla="*/ 463925 w 5589825"/>
                <a:gd name="connsiteY1" fmla="*/ 0 h 2783496"/>
                <a:gd name="connsiteX2" fmla="*/ 5125900 w 5589825"/>
                <a:gd name="connsiteY2" fmla="*/ 0 h 2783496"/>
                <a:gd name="connsiteX3" fmla="*/ 5589825 w 5589825"/>
                <a:gd name="connsiteY3" fmla="*/ 463925 h 2783496"/>
                <a:gd name="connsiteX4" fmla="*/ 5589825 w 5589825"/>
                <a:gd name="connsiteY4" fmla="*/ 2319571 h 2783496"/>
                <a:gd name="connsiteX5" fmla="*/ 5125900 w 5589825"/>
                <a:gd name="connsiteY5" fmla="*/ 2783496 h 2783496"/>
                <a:gd name="connsiteX6" fmla="*/ 463925 w 5589825"/>
                <a:gd name="connsiteY6" fmla="*/ 2783496 h 2783496"/>
                <a:gd name="connsiteX7" fmla="*/ 0 w 5589825"/>
                <a:gd name="connsiteY7" fmla="*/ 2319571 h 2783496"/>
                <a:gd name="connsiteX8" fmla="*/ 0 w 5589825"/>
                <a:gd name="connsiteY8" fmla="*/ 463925 h 278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9825" h="2783496">
                  <a:moveTo>
                    <a:pt x="0" y="463925"/>
                  </a:moveTo>
                  <a:cubicBezTo>
                    <a:pt x="0" y="207706"/>
                    <a:pt x="207706" y="0"/>
                    <a:pt x="463925" y="0"/>
                  </a:cubicBezTo>
                  <a:lnTo>
                    <a:pt x="5125900" y="0"/>
                  </a:lnTo>
                  <a:cubicBezTo>
                    <a:pt x="5382119" y="0"/>
                    <a:pt x="5589825" y="207706"/>
                    <a:pt x="5589825" y="463925"/>
                  </a:cubicBezTo>
                  <a:lnTo>
                    <a:pt x="5589825" y="2319571"/>
                  </a:lnTo>
                  <a:cubicBezTo>
                    <a:pt x="5589825" y="2575790"/>
                    <a:pt x="5382119" y="2783496"/>
                    <a:pt x="5125900" y="2783496"/>
                  </a:cubicBezTo>
                  <a:lnTo>
                    <a:pt x="463925" y="2783496"/>
                  </a:lnTo>
                  <a:cubicBezTo>
                    <a:pt x="207706" y="2783496"/>
                    <a:pt x="0" y="2575790"/>
                    <a:pt x="0" y="2319571"/>
                  </a:cubicBezTo>
                  <a:lnTo>
                    <a:pt x="0" y="463925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GØR VI FREMADRETTET?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Hvilke initiativer skal implementeres? 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Hvem har ansvaret? </a:t>
              </a:r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94887B64-C98E-BA1B-3E77-84AAFC35EF91}"/>
                </a:ext>
              </a:extLst>
            </p:cNvPr>
            <p:cNvSpPr/>
            <p:nvPr/>
          </p:nvSpPr>
          <p:spPr>
            <a:xfrm>
              <a:off x="247532" y="3599153"/>
              <a:ext cx="5584864" cy="2764930"/>
            </a:xfrm>
            <a:custGeom>
              <a:avLst/>
              <a:gdLst>
                <a:gd name="connsiteX0" fmla="*/ 0 w 5584864"/>
                <a:gd name="connsiteY0" fmla="*/ 460831 h 2764930"/>
                <a:gd name="connsiteX1" fmla="*/ 460831 w 5584864"/>
                <a:gd name="connsiteY1" fmla="*/ 0 h 2764930"/>
                <a:gd name="connsiteX2" fmla="*/ 5124033 w 5584864"/>
                <a:gd name="connsiteY2" fmla="*/ 0 h 2764930"/>
                <a:gd name="connsiteX3" fmla="*/ 5584864 w 5584864"/>
                <a:gd name="connsiteY3" fmla="*/ 460831 h 2764930"/>
                <a:gd name="connsiteX4" fmla="*/ 5584864 w 5584864"/>
                <a:gd name="connsiteY4" fmla="*/ 2304099 h 2764930"/>
                <a:gd name="connsiteX5" fmla="*/ 5124033 w 5584864"/>
                <a:gd name="connsiteY5" fmla="*/ 2764930 h 2764930"/>
                <a:gd name="connsiteX6" fmla="*/ 460831 w 5584864"/>
                <a:gd name="connsiteY6" fmla="*/ 2764930 h 2764930"/>
                <a:gd name="connsiteX7" fmla="*/ 0 w 5584864"/>
                <a:gd name="connsiteY7" fmla="*/ 2304099 h 2764930"/>
                <a:gd name="connsiteX8" fmla="*/ 0 w 5584864"/>
                <a:gd name="connsiteY8" fmla="*/ 460831 h 276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4864" h="2764930">
                  <a:moveTo>
                    <a:pt x="0" y="460831"/>
                  </a:moveTo>
                  <a:cubicBezTo>
                    <a:pt x="0" y="206321"/>
                    <a:pt x="206321" y="0"/>
                    <a:pt x="460831" y="0"/>
                  </a:cubicBezTo>
                  <a:lnTo>
                    <a:pt x="5124033" y="0"/>
                  </a:lnTo>
                  <a:cubicBezTo>
                    <a:pt x="5378543" y="0"/>
                    <a:pt x="5584864" y="206321"/>
                    <a:pt x="5584864" y="460831"/>
                  </a:cubicBezTo>
                  <a:lnTo>
                    <a:pt x="5584864" y="2304099"/>
                  </a:lnTo>
                  <a:cubicBezTo>
                    <a:pt x="5584864" y="2558609"/>
                    <a:pt x="5378543" y="2764930"/>
                    <a:pt x="5124033" y="2764930"/>
                  </a:cubicBezTo>
                  <a:lnTo>
                    <a:pt x="460831" y="2764930"/>
                  </a:lnTo>
                  <a:cubicBezTo>
                    <a:pt x="206321" y="2764930"/>
                    <a:pt x="0" y="2558609"/>
                    <a:pt x="0" y="2304099"/>
                  </a:cubicBezTo>
                  <a:lnTo>
                    <a:pt x="0" y="460831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HAR VI GJORT / GØR VI, </a:t>
              </a:r>
              <a:br>
                <a:rPr lang="da-DK" sz="2000" b="1" kern="1200" dirty="0">
                  <a:solidFill>
                    <a:schemeClr val="tx1"/>
                  </a:solidFill>
                </a:rPr>
              </a:br>
              <a:r>
                <a:rPr lang="da-DK" sz="2000" b="1" kern="1200" dirty="0">
                  <a:solidFill>
                    <a:schemeClr val="tx1"/>
                  </a:solidFill>
                </a:rPr>
                <a:t>SOM FUNGERER GODT?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Hvad gør vi/har vi gjort som fungerer godt ift. at starte et samarbejde op med borger og pårørende?</a:t>
              </a:r>
              <a:r>
                <a:rPr lang="da-DK" b="1" kern="12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9CC5F26D-0567-70E1-6B65-0B299A02796E}"/>
                </a:ext>
              </a:extLst>
            </p:cNvPr>
            <p:cNvSpPr/>
            <p:nvPr/>
          </p:nvSpPr>
          <p:spPr>
            <a:xfrm>
              <a:off x="6410048" y="3602101"/>
              <a:ext cx="5270824" cy="2761982"/>
            </a:xfrm>
            <a:custGeom>
              <a:avLst/>
              <a:gdLst>
                <a:gd name="connsiteX0" fmla="*/ 0 w 5270824"/>
                <a:gd name="connsiteY0" fmla="*/ 465992 h 2795899"/>
                <a:gd name="connsiteX1" fmla="*/ 465992 w 5270824"/>
                <a:gd name="connsiteY1" fmla="*/ 0 h 2795899"/>
                <a:gd name="connsiteX2" fmla="*/ 4804832 w 5270824"/>
                <a:gd name="connsiteY2" fmla="*/ 0 h 2795899"/>
                <a:gd name="connsiteX3" fmla="*/ 5270824 w 5270824"/>
                <a:gd name="connsiteY3" fmla="*/ 465992 h 2795899"/>
                <a:gd name="connsiteX4" fmla="*/ 5270824 w 5270824"/>
                <a:gd name="connsiteY4" fmla="*/ 2329907 h 2795899"/>
                <a:gd name="connsiteX5" fmla="*/ 4804832 w 5270824"/>
                <a:gd name="connsiteY5" fmla="*/ 2795899 h 2795899"/>
                <a:gd name="connsiteX6" fmla="*/ 465992 w 5270824"/>
                <a:gd name="connsiteY6" fmla="*/ 2795899 h 2795899"/>
                <a:gd name="connsiteX7" fmla="*/ 0 w 5270824"/>
                <a:gd name="connsiteY7" fmla="*/ 2329907 h 2795899"/>
                <a:gd name="connsiteX8" fmla="*/ 0 w 5270824"/>
                <a:gd name="connsiteY8" fmla="*/ 465992 h 279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0824" h="2795899">
                  <a:moveTo>
                    <a:pt x="0" y="465992"/>
                  </a:moveTo>
                  <a:cubicBezTo>
                    <a:pt x="0" y="208632"/>
                    <a:pt x="208632" y="0"/>
                    <a:pt x="465992" y="0"/>
                  </a:cubicBezTo>
                  <a:lnTo>
                    <a:pt x="4804832" y="0"/>
                  </a:lnTo>
                  <a:cubicBezTo>
                    <a:pt x="5062192" y="0"/>
                    <a:pt x="5270824" y="208632"/>
                    <a:pt x="5270824" y="465992"/>
                  </a:cubicBezTo>
                  <a:lnTo>
                    <a:pt x="5270824" y="2329907"/>
                  </a:lnTo>
                  <a:cubicBezTo>
                    <a:pt x="5270824" y="2587267"/>
                    <a:pt x="5062192" y="2795899"/>
                    <a:pt x="4804832" y="2795899"/>
                  </a:cubicBezTo>
                  <a:lnTo>
                    <a:pt x="465992" y="2795899"/>
                  </a:lnTo>
                  <a:cubicBezTo>
                    <a:pt x="208632" y="2795899"/>
                    <a:pt x="0" y="2587267"/>
                    <a:pt x="0" y="2329907"/>
                  </a:cubicBezTo>
                  <a:lnTo>
                    <a:pt x="0" y="465992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KUNNE VI GØRE MERE AF?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Hvad kan vi gøre for at etablere det gode samarbejde?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Hvad kunne skabe en bedre oplevelse for borger og pårørende i samarbejdet?  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Hvad kunne vi afprøve?</a:t>
              </a:r>
              <a:endParaRPr lang="da-DK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 dirty="0">
                <a:latin typeface="Neo Sans Light" panose="02000506020000020004" pitchFamily="2" charset="0"/>
              </a:rPr>
              <a:t>      FILM 1: INVITÉR TIL SAMARBEJDE</a:t>
            </a:r>
            <a:endParaRPr lang="da-DK" sz="1700" b="1" spc="50" dirty="0">
              <a:latin typeface="NEO SANS LIGHT" panose="02000506020000020004" pitchFamily="2" charset="0"/>
            </a:endParaRPr>
          </a:p>
        </p:txBody>
      </p:sp>
      <p:sp>
        <p:nvSpPr>
          <p:cNvPr id="3" name="Højrepil 2">
            <a:extLst>
              <a:ext uri="{FF2B5EF4-FFF2-40B4-BE49-F238E27FC236}">
                <a16:creationId xmlns:a16="http://schemas.microsoft.com/office/drawing/2014/main" id="{15ECC6EB-8FAC-D091-5C59-EC2A5124FE6C}"/>
              </a:ext>
            </a:extLst>
          </p:cNvPr>
          <p:cNvSpPr/>
          <p:nvPr/>
        </p:nvSpPr>
        <p:spPr>
          <a:xfrm rot="5400000">
            <a:off x="3446174" y="3768816"/>
            <a:ext cx="723772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Højrepil 6">
            <a:extLst>
              <a:ext uri="{FF2B5EF4-FFF2-40B4-BE49-F238E27FC236}">
                <a16:creationId xmlns:a16="http://schemas.microsoft.com/office/drawing/2014/main" id="{7CA84FDB-ABA5-AF46-5852-7C0E6054C257}"/>
              </a:ext>
            </a:extLst>
          </p:cNvPr>
          <p:cNvSpPr/>
          <p:nvPr/>
        </p:nvSpPr>
        <p:spPr>
          <a:xfrm rot="16200000">
            <a:off x="8898824" y="3528541"/>
            <a:ext cx="723772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Højrepil 11">
            <a:extLst>
              <a:ext uri="{FF2B5EF4-FFF2-40B4-BE49-F238E27FC236}">
                <a16:creationId xmlns:a16="http://schemas.microsoft.com/office/drawing/2014/main" id="{98C78360-E39F-D05F-AF61-F5AFAB0AEEB4}"/>
              </a:ext>
            </a:extLst>
          </p:cNvPr>
          <p:cNvSpPr/>
          <p:nvPr/>
        </p:nvSpPr>
        <p:spPr>
          <a:xfrm>
            <a:off x="6338945" y="5052845"/>
            <a:ext cx="763927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1E9F0E9E-9453-6EC5-6F3C-BEEA54C4790E}"/>
              </a:ext>
            </a:extLst>
          </p:cNvPr>
          <p:cNvSpPr txBox="1"/>
          <p:nvPr/>
        </p:nvSpPr>
        <p:spPr>
          <a:xfrm>
            <a:off x="1173892" y="426989"/>
            <a:ext cx="1049088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ØVELSE 1</a:t>
            </a: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En model til at facilitere en faglig snak</a:t>
            </a:r>
            <a:endParaRPr lang="da-DK" sz="200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A53A13F9-1254-BF6E-E476-8D4A255EE096}"/>
              </a:ext>
            </a:extLst>
          </p:cNvPr>
          <p:cNvSpPr txBox="1"/>
          <p:nvPr/>
        </p:nvSpPr>
        <p:spPr>
          <a:xfrm>
            <a:off x="1423507" y="1553551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1</a:t>
            </a:r>
            <a:endParaRPr lang="da-DK" sz="3600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5B1092C1-B751-C508-27BD-8DFC84BF2EEF}"/>
              </a:ext>
            </a:extLst>
          </p:cNvPr>
          <p:cNvSpPr txBox="1"/>
          <p:nvPr/>
        </p:nvSpPr>
        <p:spPr>
          <a:xfrm>
            <a:off x="1423507" y="4369970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2</a:t>
            </a:r>
            <a:endParaRPr lang="da-DK" sz="3600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3174BEB-B2DC-6A42-75FD-41E2AB85DA32}"/>
              </a:ext>
            </a:extLst>
          </p:cNvPr>
          <p:cNvSpPr txBox="1"/>
          <p:nvPr/>
        </p:nvSpPr>
        <p:spPr>
          <a:xfrm>
            <a:off x="7023026" y="4369970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3</a:t>
            </a:r>
            <a:endParaRPr lang="da-DK" sz="3600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AF9B1BB3-9844-021B-BA35-CBDF13670C5B}"/>
              </a:ext>
            </a:extLst>
          </p:cNvPr>
          <p:cNvSpPr txBox="1"/>
          <p:nvPr/>
        </p:nvSpPr>
        <p:spPr>
          <a:xfrm>
            <a:off x="7023026" y="1553551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4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104590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9F050B9E-748A-1F29-9D4F-35ECD4AF706C}"/>
              </a:ext>
            </a:extLst>
          </p:cNvPr>
          <p:cNvGrpSpPr/>
          <p:nvPr/>
        </p:nvGrpSpPr>
        <p:grpSpPr>
          <a:xfrm>
            <a:off x="1260389" y="1412563"/>
            <a:ext cx="10396825" cy="5146151"/>
            <a:chOff x="247532" y="267867"/>
            <a:chExt cx="11433340" cy="6096216"/>
          </a:xfrm>
        </p:grpSpPr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7D183D09-EF22-B0BD-D6C8-D6D08BC6AC35}"/>
                </a:ext>
              </a:extLst>
            </p:cNvPr>
            <p:cNvSpPr/>
            <p:nvPr/>
          </p:nvSpPr>
          <p:spPr>
            <a:xfrm>
              <a:off x="247532" y="267867"/>
              <a:ext cx="5603324" cy="2758528"/>
            </a:xfrm>
            <a:custGeom>
              <a:avLst/>
              <a:gdLst>
                <a:gd name="connsiteX0" fmla="*/ 0 w 5603323"/>
                <a:gd name="connsiteY0" fmla="*/ 459764 h 2758528"/>
                <a:gd name="connsiteX1" fmla="*/ 459764 w 5603323"/>
                <a:gd name="connsiteY1" fmla="*/ 0 h 2758528"/>
                <a:gd name="connsiteX2" fmla="*/ 5143559 w 5603323"/>
                <a:gd name="connsiteY2" fmla="*/ 0 h 2758528"/>
                <a:gd name="connsiteX3" fmla="*/ 5603323 w 5603323"/>
                <a:gd name="connsiteY3" fmla="*/ 459764 h 2758528"/>
                <a:gd name="connsiteX4" fmla="*/ 5603323 w 5603323"/>
                <a:gd name="connsiteY4" fmla="*/ 2298764 h 2758528"/>
                <a:gd name="connsiteX5" fmla="*/ 5143559 w 5603323"/>
                <a:gd name="connsiteY5" fmla="*/ 2758528 h 2758528"/>
                <a:gd name="connsiteX6" fmla="*/ 459764 w 5603323"/>
                <a:gd name="connsiteY6" fmla="*/ 2758528 h 2758528"/>
                <a:gd name="connsiteX7" fmla="*/ 0 w 5603323"/>
                <a:gd name="connsiteY7" fmla="*/ 2298764 h 2758528"/>
                <a:gd name="connsiteX8" fmla="*/ 0 w 5603323"/>
                <a:gd name="connsiteY8" fmla="*/ 459764 h 275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03323" h="2758528">
                  <a:moveTo>
                    <a:pt x="0" y="459764"/>
                  </a:moveTo>
                  <a:cubicBezTo>
                    <a:pt x="0" y="205843"/>
                    <a:pt x="205843" y="0"/>
                    <a:pt x="459764" y="0"/>
                  </a:cubicBezTo>
                  <a:lnTo>
                    <a:pt x="5143559" y="0"/>
                  </a:lnTo>
                  <a:cubicBezTo>
                    <a:pt x="5397480" y="0"/>
                    <a:pt x="5603323" y="205843"/>
                    <a:pt x="5603323" y="459764"/>
                  </a:cubicBezTo>
                  <a:lnTo>
                    <a:pt x="5603323" y="2298764"/>
                  </a:lnTo>
                  <a:cubicBezTo>
                    <a:pt x="5603323" y="2552685"/>
                    <a:pt x="5397480" y="2758528"/>
                    <a:pt x="5143559" y="2758528"/>
                  </a:cubicBezTo>
                  <a:lnTo>
                    <a:pt x="459764" y="2758528"/>
                  </a:lnTo>
                  <a:cubicBezTo>
                    <a:pt x="205843" y="2758528"/>
                    <a:pt x="0" y="2552685"/>
                    <a:pt x="0" y="2298764"/>
                  </a:cubicBezTo>
                  <a:lnTo>
                    <a:pt x="0" y="459764"/>
                  </a:lnTo>
                  <a:close/>
                </a:path>
              </a:pathLst>
            </a:custGeom>
            <a:noFill/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GØR VI NU?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9FAED0EF-F530-B94B-839A-0DC7BA9C6857}"/>
                </a:ext>
              </a:extLst>
            </p:cNvPr>
            <p:cNvSpPr/>
            <p:nvPr/>
          </p:nvSpPr>
          <p:spPr>
            <a:xfrm>
              <a:off x="6410035" y="273736"/>
              <a:ext cx="5270824" cy="2752659"/>
            </a:xfrm>
            <a:custGeom>
              <a:avLst/>
              <a:gdLst>
                <a:gd name="connsiteX0" fmla="*/ 0 w 5589825"/>
                <a:gd name="connsiteY0" fmla="*/ 463925 h 2783496"/>
                <a:gd name="connsiteX1" fmla="*/ 463925 w 5589825"/>
                <a:gd name="connsiteY1" fmla="*/ 0 h 2783496"/>
                <a:gd name="connsiteX2" fmla="*/ 5125900 w 5589825"/>
                <a:gd name="connsiteY2" fmla="*/ 0 h 2783496"/>
                <a:gd name="connsiteX3" fmla="*/ 5589825 w 5589825"/>
                <a:gd name="connsiteY3" fmla="*/ 463925 h 2783496"/>
                <a:gd name="connsiteX4" fmla="*/ 5589825 w 5589825"/>
                <a:gd name="connsiteY4" fmla="*/ 2319571 h 2783496"/>
                <a:gd name="connsiteX5" fmla="*/ 5125900 w 5589825"/>
                <a:gd name="connsiteY5" fmla="*/ 2783496 h 2783496"/>
                <a:gd name="connsiteX6" fmla="*/ 463925 w 5589825"/>
                <a:gd name="connsiteY6" fmla="*/ 2783496 h 2783496"/>
                <a:gd name="connsiteX7" fmla="*/ 0 w 5589825"/>
                <a:gd name="connsiteY7" fmla="*/ 2319571 h 2783496"/>
                <a:gd name="connsiteX8" fmla="*/ 0 w 5589825"/>
                <a:gd name="connsiteY8" fmla="*/ 463925 h 278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9825" h="2783496">
                  <a:moveTo>
                    <a:pt x="0" y="463925"/>
                  </a:moveTo>
                  <a:cubicBezTo>
                    <a:pt x="0" y="207706"/>
                    <a:pt x="207706" y="0"/>
                    <a:pt x="463925" y="0"/>
                  </a:cubicBezTo>
                  <a:lnTo>
                    <a:pt x="5125900" y="0"/>
                  </a:lnTo>
                  <a:cubicBezTo>
                    <a:pt x="5382119" y="0"/>
                    <a:pt x="5589825" y="207706"/>
                    <a:pt x="5589825" y="463925"/>
                  </a:cubicBezTo>
                  <a:lnTo>
                    <a:pt x="5589825" y="2319571"/>
                  </a:lnTo>
                  <a:cubicBezTo>
                    <a:pt x="5589825" y="2575790"/>
                    <a:pt x="5382119" y="2783496"/>
                    <a:pt x="5125900" y="2783496"/>
                  </a:cubicBezTo>
                  <a:lnTo>
                    <a:pt x="463925" y="2783496"/>
                  </a:lnTo>
                  <a:cubicBezTo>
                    <a:pt x="207706" y="2783496"/>
                    <a:pt x="0" y="2575790"/>
                    <a:pt x="0" y="2319571"/>
                  </a:cubicBezTo>
                  <a:lnTo>
                    <a:pt x="0" y="463925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GØR VI FREMADRETTET?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94887B64-C98E-BA1B-3E77-84AAFC35EF91}"/>
                </a:ext>
              </a:extLst>
            </p:cNvPr>
            <p:cNvSpPr/>
            <p:nvPr/>
          </p:nvSpPr>
          <p:spPr>
            <a:xfrm>
              <a:off x="247532" y="3599153"/>
              <a:ext cx="5584864" cy="2764930"/>
            </a:xfrm>
            <a:custGeom>
              <a:avLst/>
              <a:gdLst>
                <a:gd name="connsiteX0" fmla="*/ 0 w 5584864"/>
                <a:gd name="connsiteY0" fmla="*/ 460831 h 2764930"/>
                <a:gd name="connsiteX1" fmla="*/ 460831 w 5584864"/>
                <a:gd name="connsiteY1" fmla="*/ 0 h 2764930"/>
                <a:gd name="connsiteX2" fmla="*/ 5124033 w 5584864"/>
                <a:gd name="connsiteY2" fmla="*/ 0 h 2764930"/>
                <a:gd name="connsiteX3" fmla="*/ 5584864 w 5584864"/>
                <a:gd name="connsiteY3" fmla="*/ 460831 h 2764930"/>
                <a:gd name="connsiteX4" fmla="*/ 5584864 w 5584864"/>
                <a:gd name="connsiteY4" fmla="*/ 2304099 h 2764930"/>
                <a:gd name="connsiteX5" fmla="*/ 5124033 w 5584864"/>
                <a:gd name="connsiteY5" fmla="*/ 2764930 h 2764930"/>
                <a:gd name="connsiteX6" fmla="*/ 460831 w 5584864"/>
                <a:gd name="connsiteY6" fmla="*/ 2764930 h 2764930"/>
                <a:gd name="connsiteX7" fmla="*/ 0 w 5584864"/>
                <a:gd name="connsiteY7" fmla="*/ 2304099 h 2764930"/>
                <a:gd name="connsiteX8" fmla="*/ 0 w 5584864"/>
                <a:gd name="connsiteY8" fmla="*/ 460831 h 276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4864" h="2764930">
                  <a:moveTo>
                    <a:pt x="0" y="460831"/>
                  </a:moveTo>
                  <a:cubicBezTo>
                    <a:pt x="0" y="206321"/>
                    <a:pt x="206321" y="0"/>
                    <a:pt x="460831" y="0"/>
                  </a:cubicBezTo>
                  <a:lnTo>
                    <a:pt x="5124033" y="0"/>
                  </a:lnTo>
                  <a:cubicBezTo>
                    <a:pt x="5378543" y="0"/>
                    <a:pt x="5584864" y="206321"/>
                    <a:pt x="5584864" y="460831"/>
                  </a:cubicBezTo>
                  <a:lnTo>
                    <a:pt x="5584864" y="2304099"/>
                  </a:lnTo>
                  <a:cubicBezTo>
                    <a:pt x="5584864" y="2558609"/>
                    <a:pt x="5378543" y="2764930"/>
                    <a:pt x="5124033" y="2764930"/>
                  </a:cubicBezTo>
                  <a:lnTo>
                    <a:pt x="460831" y="2764930"/>
                  </a:lnTo>
                  <a:cubicBezTo>
                    <a:pt x="206321" y="2764930"/>
                    <a:pt x="0" y="2558609"/>
                    <a:pt x="0" y="2304099"/>
                  </a:cubicBezTo>
                  <a:lnTo>
                    <a:pt x="0" y="460831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HAR VI GJORT / GØR VI, </a:t>
              </a:r>
              <a:br>
                <a:rPr lang="da-DK" sz="2000" b="1" kern="1200" dirty="0">
                  <a:solidFill>
                    <a:schemeClr val="tx1"/>
                  </a:solidFill>
                </a:rPr>
              </a:br>
              <a:r>
                <a:rPr lang="da-DK" sz="2000" b="1" kern="1200" dirty="0">
                  <a:solidFill>
                    <a:schemeClr val="tx1"/>
                  </a:solidFill>
                </a:rPr>
                <a:t>SOM FUNGERER GODT?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9CC5F26D-0567-70E1-6B65-0B299A02796E}"/>
                </a:ext>
              </a:extLst>
            </p:cNvPr>
            <p:cNvSpPr/>
            <p:nvPr/>
          </p:nvSpPr>
          <p:spPr>
            <a:xfrm>
              <a:off x="6410048" y="3602101"/>
              <a:ext cx="5270824" cy="2761982"/>
            </a:xfrm>
            <a:custGeom>
              <a:avLst/>
              <a:gdLst>
                <a:gd name="connsiteX0" fmla="*/ 0 w 5270824"/>
                <a:gd name="connsiteY0" fmla="*/ 465992 h 2795899"/>
                <a:gd name="connsiteX1" fmla="*/ 465992 w 5270824"/>
                <a:gd name="connsiteY1" fmla="*/ 0 h 2795899"/>
                <a:gd name="connsiteX2" fmla="*/ 4804832 w 5270824"/>
                <a:gd name="connsiteY2" fmla="*/ 0 h 2795899"/>
                <a:gd name="connsiteX3" fmla="*/ 5270824 w 5270824"/>
                <a:gd name="connsiteY3" fmla="*/ 465992 h 2795899"/>
                <a:gd name="connsiteX4" fmla="*/ 5270824 w 5270824"/>
                <a:gd name="connsiteY4" fmla="*/ 2329907 h 2795899"/>
                <a:gd name="connsiteX5" fmla="*/ 4804832 w 5270824"/>
                <a:gd name="connsiteY5" fmla="*/ 2795899 h 2795899"/>
                <a:gd name="connsiteX6" fmla="*/ 465992 w 5270824"/>
                <a:gd name="connsiteY6" fmla="*/ 2795899 h 2795899"/>
                <a:gd name="connsiteX7" fmla="*/ 0 w 5270824"/>
                <a:gd name="connsiteY7" fmla="*/ 2329907 h 2795899"/>
                <a:gd name="connsiteX8" fmla="*/ 0 w 5270824"/>
                <a:gd name="connsiteY8" fmla="*/ 465992 h 279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0824" h="2795899">
                  <a:moveTo>
                    <a:pt x="0" y="465992"/>
                  </a:moveTo>
                  <a:cubicBezTo>
                    <a:pt x="0" y="208632"/>
                    <a:pt x="208632" y="0"/>
                    <a:pt x="465992" y="0"/>
                  </a:cubicBezTo>
                  <a:lnTo>
                    <a:pt x="4804832" y="0"/>
                  </a:lnTo>
                  <a:cubicBezTo>
                    <a:pt x="5062192" y="0"/>
                    <a:pt x="5270824" y="208632"/>
                    <a:pt x="5270824" y="465992"/>
                  </a:cubicBezTo>
                  <a:lnTo>
                    <a:pt x="5270824" y="2329907"/>
                  </a:lnTo>
                  <a:cubicBezTo>
                    <a:pt x="5270824" y="2587267"/>
                    <a:pt x="5062192" y="2795899"/>
                    <a:pt x="4804832" y="2795899"/>
                  </a:cubicBezTo>
                  <a:lnTo>
                    <a:pt x="465992" y="2795899"/>
                  </a:lnTo>
                  <a:cubicBezTo>
                    <a:pt x="208632" y="2795899"/>
                    <a:pt x="0" y="2587267"/>
                    <a:pt x="0" y="2329907"/>
                  </a:cubicBezTo>
                  <a:lnTo>
                    <a:pt x="0" y="465992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KUNNE VI GØRE MERE AF?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 dirty="0">
                <a:latin typeface="Neo Sans Light" panose="02000506020000020004" pitchFamily="2" charset="0"/>
              </a:rPr>
              <a:t>      FILM 1: INVITÉR TIL SAMARBEJDE</a:t>
            </a:r>
            <a:endParaRPr lang="da-DK" sz="1700" b="1" spc="50" dirty="0">
              <a:latin typeface="NEO SANS LIGHT" panose="02000506020000020004" pitchFamily="2" charset="0"/>
            </a:endParaRPr>
          </a:p>
        </p:txBody>
      </p:sp>
      <p:sp>
        <p:nvSpPr>
          <p:cNvPr id="3" name="Højrepil 2">
            <a:extLst>
              <a:ext uri="{FF2B5EF4-FFF2-40B4-BE49-F238E27FC236}">
                <a16:creationId xmlns:a16="http://schemas.microsoft.com/office/drawing/2014/main" id="{15ECC6EB-8FAC-D091-5C59-EC2A5124FE6C}"/>
              </a:ext>
            </a:extLst>
          </p:cNvPr>
          <p:cNvSpPr/>
          <p:nvPr/>
        </p:nvSpPr>
        <p:spPr>
          <a:xfrm rot="5400000">
            <a:off x="3446174" y="3768816"/>
            <a:ext cx="723772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Højrepil 6">
            <a:extLst>
              <a:ext uri="{FF2B5EF4-FFF2-40B4-BE49-F238E27FC236}">
                <a16:creationId xmlns:a16="http://schemas.microsoft.com/office/drawing/2014/main" id="{7CA84FDB-ABA5-AF46-5852-7C0E6054C257}"/>
              </a:ext>
            </a:extLst>
          </p:cNvPr>
          <p:cNvSpPr/>
          <p:nvPr/>
        </p:nvSpPr>
        <p:spPr>
          <a:xfrm rot="16200000">
            <a:off x="8898824" y="3528541"/>
            <a:ext cx="723772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Højrepil 11">
            <a:extLst>
              <a:ext uri="{FF2B5EF4-FFF2-40B4-BE49-F238E27FC236}">
                <a16:creationId xmlns:a16="http://schemas.microsoft.com/office/drawing/2014/main" id="{98C78360-E39F-D05F-AF61-F5AFAB0AEEB4}"/>
              </a:ext>
            </a:extLst>
          </p:cNvPr>
          <p:cNvSpPr/>
          <p:nvPr/>
        </p:nvSpPr>
        <p:spPr>
          <a:xfrm>
            <a:off x="6338945" y="5052845"/>
            <a:ext cx="763927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1E9F0E9E-9453-6EC5-6F3C-BEEA54C4790E}"/>
              </a:ext>
            </a:extLst>
          </p:cNvPr>
          <p:cNvSpPr txBox="1"/>
          <p:nvPr/>
        </p:nvSpPr>
        <p:spPr>
          <a:xfrm>
            <a:off x="1173892" y="426989"/>
            <a:ext cx="1049088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ØVELSE 1</a:t>
            </a: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En model til at facilitere en faglig snak</a:t>
            </a:r>
            <a:endParaRPr lang="da-DK" sz="200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A53A13F9-1254-BF6E-E476-8D4A255EE096}"/>
              </a:ext>
            </a:extLst>
          </p:cNvPr>
          <p:cNvSpPr txBox="1"/>
          <p:nvPr/>
        </p:nvSpPr>
        <p:spPr>
          <a:xfrm>
            <a:off x="1423507" y="1553551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1</a:t>
            </a:r>
            <a:endParaRPr lang="da-DK" sz="3600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5B1092C1-B751-C508-27BD-8DFC84BF2EEF}"/>
              </a:ext>
            </a:extLst>
          </p:cNvPr>
          <p:cNvSpPr txBox="1"/>
          <p:nvPr/>
        </p:nvSpPr>
        <p:spPr>
          <a:xfrm>
            <a:off x="1423507" y="4369970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2</a:t>
            </a:r>
            <a:endParaRPr lang="da-DK" sz="3600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3174BEB-B2DC-6A42-75FD-41E2AB85DA32}"/>
              </a:ext>
            </a:extLst>
          </p:cNvPr>
          <p:cNvSpPr txBox="1"/>
          <p:nvPr/>
        </p:nvSpPr>
        <p:spPr>
          <a:xfrm>
            <a:off x="7023026" y="4369970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3</a:t>
            </a:r>
            <a:endParaRPr lang="da-DK" sz="3600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AF9B1BB3-9844-021B-BA35-CBDF13670C5B}"/>
              </a:ext>
            </a:extLst>
          </p:cNvPr>
          <p:cNvSpPr txBox="1"/>
          <p:nvPr/>
        </p:nvSpPr>
        <p:spPr>
          <a:xfrm>
            <a:off x="7023026" y="1553551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4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10877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 dirty="0">
                <a:latin typeface="Neo Sans Light" panose="02000506020000020004" pitchFamily="2" charset="0"/>
              </a:rPr>
              <a:t>      FILM 1: INVITÉR TIL SAMARBEJDE</a:t>
            </a:r>
            <a:endParaRPr lang="da-DK" sz="1700" b="1" dirty="0">
              <a:latin typeface="Neo Sans Light" panose="02000506020000020004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3140F3D-B53E-7F6F-4546-B9A8C0B25814}"/>
              </a:ext>
            </a:extLst>
          </p:cNvPr>
          <p:cNvSpPr txBox="1"/>
          <p:nvPr/>
        </p:nvSpPr>
        <p:spPr>
          <a:xfrm>
            <a:off x="1173892" y="426989"/>
            <a:ext cx="970005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ØVELSE 2</a:t>
            </a: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En refleksionsøvelse </a:t>
            </a:r>
            <a:endParaRPr lang="da-DK" sz="2000" dirty="0">
              <a:solidFill>
                <a:srgbClr val="004077"/>
              </a:solidFill>
              <a:effectLst/>
              <a:latin typeface="Neo Sans Std" panose="020B0504030504040204" pitchFamily="34" charset="0"/>
            </a:endParaRP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sz="2000" b="1" dirty="0"/>
              <a:t>Skriv ned</a:t>
            </a:r>
            <a:r>
              <a:rPr lang="da-DK" sz="2000" dirty="0"/>
              <a:t>: </a:t>
            </a:r>
            <a:br>
              <a:rPr lang="da-DK" sz="2000" dirty="0"/>
            </a:br>
            <a:r>
              <a:rPr lang="da-DK" sz="2000" dirty="0"/>
              <a:t>Hvilke pointer fra filmen giver mening i din/jeres hverdag- og hvorfor?</a:t>
            </a:r>
          </a:p>
          <a:p>
            <a:endParaRPr lang="da-DK" sz="2000" b="1" dirty="0"/>
          </a:p>
          <a:p>
            <a:r>
              <a:rPr lang="da-DK" sz="2000" b="1" dirty="0"/>
              <a:t>Del jeres nedskrevne pointer med hinanden</a:t>
            </a:r>
            <a:r>
              <a:rPr lang="da-DK" sz="2000" dirty="0"/>
              <a:t>: </a:t>
            </a:r>
            <a:br>
              <a:rPr lang="da-DK" sz="2000" dirty="0"/>
            </a:br>
            <a:r>
              <a:rPr lang="da-DK" sz="2000" dirty="0"/>
              <a:t>Diskutér hvordan det ser ud i jeres praksis lige nu, hvad der giver mening i jeres hverdag fra filmene og hvad I kunne gøre anderledes?  	</a:t>
            </a:r>
          </a:p>
          <a:p>
            <a:endParaRPr lang="da-DK" sz="2000" b="1" dirty="0"/>
          </a:p>
          <a:p>
            <a:r>
              <a:rPr lang="da-DK" sz="2000" b="1" dirty="0"/>
              <a:t>Skriv ned</a:t>
            </a:r>
            <a:r>
              <a:rPr lang="da-DK" sz="2000" dirty="0"/>
              <a:t>: </a:t>
            </a:r>
            <a:br>
              <a:rPr lang="da-DK" sz="2000" dirty="0"/>
            </a:br>
            <a:r>
              <a:rPr lang="da-DK" sz="2000" dirty="0"/>
              <a:t>Hvilke 2-3 pointer fra filmen og jeres efterfølgende snak, kan du tage med dig ud i praksis lige nu og her?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73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 dirty="0">
                <a:latin typeface="Neo Sans Light" panose="02000506020000020004" pitchFamily="2" charset="0"/>
              </a:rPr>
              <a:t>      FILM 1: INVITÉR TIL SAMARBEJDE</a:t>
            </a:r>
            <a:endParaRPr lang="da-DK" sz="1700" b="1" dirty="0">
              <a:latin typeface="Neo Sans Light" panose="02000506020000020004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3140F3D-B53E-7F6F-4546-B9A8C0B25814}"/>
              </a:ext>
            </a:extLst>
          </p:cNvPr>
          <p:cNvSpPr txBox="1"/>
          <p:nvPr/>
        </p:nvSpPr>
        <p:spPr>
          <a:xfrm>
            <a:off x="1173891" y="426989"/>
            <a:ext cx="10700951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ØVELSE 3</a:t>
            </a: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En perspektivskifteøvelse, hvor man kan blive klogere på den andens vinkel</a:t>
            </a:r>
            <a:endParaRPr lang="da-DK" sz="2000" dirty="0">
              <a:solidFill>
                <a:srgbClr val="004077"/>
              </a:solidFill>
              <a:effectLst/>
              <a:latin typeface="Neo Sans Std" panose="020B0504030504040204" pitchFamily="34" charset="0"/>
            </a:endParaRPr>
          </a:p>
          <a:p>
            <a:endParaRPr lang="da-DK" dirty="0"/>
          </a:p>
          <a:p>
            <a:endParaRPr lang="da-DK" dirty="0"/>
          </a:p>
          <a:p>
            <a:r>
              <a:rPr lang="da-DK" sz="2000" b="1" dirty="0"/>
              <a:t>Individuelt 2-3 min.</a:t>
            </a:r>
            <a:r>
              <a:rPr lang="da-DK" sz="2000" dirty="0"/>
              <a:t> </a:t>
            </a:r>
          </a:p>
          <a:p>
            <a:r>
              <a:rPr lang="da-DK" sz="2000" dirty="0"/>
              <a:t>Nedskriv en episode hvor du har haft en oplevelse med en pårørende, som knytter sig til temaet for den film i har set. Eksempelvis en som udfordrede dig, gjorde at du undrede dig, berørte dig eller lign.</a:t>
            </a:r>
          </a:p>
          <a:p>
            <a:r>
              <a:rPr lang="da-DK" sz="2800" dirty="0"/>
              <a:t> </a:t>
            </a:r>
          </a:p>
          <a:p>
            <a:r>
              <a:rPr lang="da-DK" sz="2000" b="1" dirty="0"/>
              <a:t>Grupper af 3-4 personer</a:t>
            </a:r>
          </a:p>
          <a:p>
            <a:r>
              <a:rPr lang="da-DK" sz="2000" dirty="0"/>
              <a:t>Del jeres nedskrevne episoder med hinanden og udvælg 1 af dem. </a:t>
            </a:r>
            <a:br>
              <a:rPr lang="da-DK" sz="2000" dirty="0"/>
            </a:br>
            <a:r>
              <a:rPr lang="da-DK" sz="2000" dirty="0"/>
              <a:t>Gennemgå derefter nedenstående spørgsmål: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Hvordan oplevede den pårørende mon situationen?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Hvorfor reagerede den pårørende som vedkommende gjorde?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Hvad forsøgte den pårørende at fortælle dig/os?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Hvad er mon vigtigt for den pårørende?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Hvad tror du/i at den pårørende tænkte omkring dig/os i situationen? </a:t>
            </a:r>
          </a:p>
          <a:p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DDD0F01-611A-39B8-3A7F-FDA9C1CA7E48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1" b="96442" l="4800" r="96220">
                        <a14:foregroundMark x1="28323" y1="72999" x2="12241" y2="68382"/>
                        <a14:foregroundMark x1="12241" y1="68382" x2="3690" y2="30263"/>
                        <a14:foregroundMark x1="3690" y1="30263" x2="10411" y2="18721"/>
                        <a14:foregroundMark x1="10411" y1="18721" x2="24242" y2="8662"/>
                        <a14:foregroundMark x1="24242" y1="8662" x2="44164" y2="5781"/>
                        <a14:foregroundMark x1="44164" y1="5781" x2="78908" y2="8852"/>
                        <a14:foregroundMark x1="78908" y1="8852" x2="89949" y2="18424"/>
                        <a14:foregroundMark x1="89949" y1="18424" x2="95800" y2="29966"/>
                        <a14:foregroundMark x1="95800" y1="29966" x2="95800" y2="68446"/>
                        <a14:foregroundMark x1="95800" y1="68446" x2="87789" y2="79310"/>
                        <a14:foregroundMark x1="87789" y1="79310" x2="40684" y2="96019"/>
                        <a14:foregroundMark x1="40684" y1="96019" x2="25203" y2="90047"/>
                        <a14:foregroundMark x1="25203" y1="90047" x2="20072" y2="78823"/>
                        <a14:foregroundMark x1="83168" y1="27255" x2="90039" y2="40343"/>
                        <a14:foregroundMark x1="90039" y1="40343" x2="88749" y2="65015"/>
                        <a14:foregroundMark x1="88749" y1="65015" x2="72997" y2="58873"/>
                        <a14:foregroundMark x1="72997" y1="58873" x2="80198" y2="44070"/>
                        <a14:foregroundMark x1="80198" y1="44070" x2="84038" y2="41381"/>
                        <a14:foregroundMark x1="86229" y1="76069" x2="92139" y2="64888"/>
                        <a14:foregroundMark x1="92139" y1="64888" x2="96220" y2="27255"/>
                        <a14:foregroundMark x1="96220" y1="27255" x2="82898" y2="43160"/>
                        <a14:foregroundMark x1="82898" y1="43160" x2="83768" y2="70966"/>
                        <a14:foregroundMark x1="83768" y1="70966" x2="88389" y2="76684"/>
                        <a14:foregroundMark x1="59226" y1="19589" x2="52625" y2="8047"/>
                        <a14:foregroundMark x1="52625" y1="8047" x2="33123" y2="6692"/>
                        <a14:foregroundMark x1="33123" y1="6692" x2="21032" y2="15057"/>
                        <a14:foregroundMark x1="21032" y1="15057" x2="44434" y2="20267"/>
                        <a14:foregroundMark x1="44434" y1="20267" x2="62706" y2="18064"/>
                        <a14:foregroundMark x1="62706" y1="18064" x2="53135" y2="10377"/>
                        <a14:foregroundMark x1="19202" y1="19886" x2="3540" y2="24375"/>
                        <a14:foregroundMark x1="3540" y1="24375" x2="4830" y2="36531"/>
                        <a14:foregroundMark x1="4830" y1="36531" x2="17462" y2="45743"/>
                        <a14:foregroundMark x1="17462" y1="45743" x2="25893" y2="33947"/>
                        <a14:foregroundMark x1="25893" y1="33947" x2="13111" y2="21432"/>
                        <a14:foregroundMark x1="57936" y1="87103" x2="47315" y2="96442"/>
                        <a14:foregroundMark x1="47315" y1="96442" x2="33213" y2="89814"/>
                        <a14:foregroundMark x1="33213" y1="89814" x2="50975" y2="87717"/>
                        <a14:foregroundMark x1="50975" y1="87717" x2="54875" y2="89263"/>
                        <a14:foregroundMark x1="52265" y1="93859" x2="54455" y2="950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5564" y="2831839"/>
            <a:ext cx="2839278" cy="40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9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>
                <a:latin typeface="Neo Sans Light" panose="02000506020000020004" pitchFamily="2" charset="0"/>
              </a:rPr>
              <a:t>      FILM 1</a:t>
            </a:r>
            <a:r>
              <a:rPr lang="da-DK" sz="1700" b="1" spc="50" dirty="0">
                <a:latin typeface="Neo Sans Light" panose="02000506020000020004" pitchFamily="2" charset="0"/>
              </a:rPr>
              <a:t>: INVITÉR TIL SAMARBEJDE</a:t>
            </a:r>
            <a:endParaRPr lang="da-DK" sz="1700" b="1" dirty="0">
              <a:latin typeface="Neo Sans Light" panose="02000506020000020004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3140F3D-B53E-7F6F-4546-B9A8C0B25814}"/>
              </a:ext>
            </a:extLst>
          </p:cNvPr>
          <p:cNvSpPr txBox="1"/>
          <p:nvPr/>
        </p:nvSpPr>
        <p:spPr>
          <a:xfrm>
            <a:off x="1173891" y="426989"/>
            <a:ext cx="10700951" cy="464742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GODE RÅD </a:t>
            </a:r>
            <a:endParaRPr lang="da-DK" sz="3200" b="1" dirty="0">
              <a:solidFill>
                <a:srgbClr val="004077"/>
              </a:solidFill>
              <a:effectLst/>
              <a:latin typeface="Neo Sans Std" panose="020B0504030504040204" pitchFamily="34" charset="0"/>
            </a:endParaRP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fra oplægsholder og pårørende, Hanne Gullestrup</a:t>
            </a:r>
            <a:endParaRPr lang="da-DK" dirty="0"/>
          </a:p>
          <a:p>
            <a:endParaRPr lang="da-DK" dirty="0"/>
          </a:p>
          <a:p>
            <a:endParaRPr lang="da-DK" sz="2000" b="1" dirty="0"/>
          </a:p>
          <a:p>
            <a:endParaRPr lang="da-DK" sz="2000" b="1" dirty="0"/>
          </a:p>
          <a:p>
            <a:r>
              <a:rPr lang="da-DK" sz="2000" b="1" dirty="0"/>
              <a:t>Gode råd fra filmen til samtale med pårørende: </a:t>
            </a:r>
          </a:p>
          <a:p>
            <a:endParaRPr lang="da-DK" sz="2000" dirty="0"/>
          </a:p>
          <a:p>
            <a:r>
              <a:rPr lang="da-DK" sz="2000" dirty="0"/>
              <a:t>Har du bekymringer over, at vi er kommet ind i billedet? </a:t>
            </a:r>
          </a:p>
          <a:p>
            <a:endParaRPr lang="da-DK" sz="2000" dirty="0"/>
          </a:p>
          <a:p>
            <a:r>
              <a:rPr lang="da-DK" sz="2000" dirty="0"/>
              <a:t>Er du lettet over, at vi er kommet ind i billedet?</a:t>
            </a:r>
          </a:p>
          <a:p>
            <a:endParaRPr lang="da-DK" sz="2000" dirty="0"/>
          </a:p>
          <a:p>
            <a:r>
              <a:rPr lang="da-DK" sz="2000" dirty="0"/>
              <a:t>Hvad skal der til for, at vi har tillid til hinanden i samarbejdet? </a:t>
            </a:r>
          </a:p>
          <a:p>
            <a:endParaRPr lang="da-DK" sz="20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948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481</Words>
  <Application>Microsoft Office PowerPoint</Application>
  <PresentationFormat>Widescreen</PresentationFormat>
  <Paragraphs>75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3" baseType="lpstr">
      <vt:lpstr>Neo Sans Std Light</vt:lpstr>
      <vt:lpstr>NEO SANS LIGHT</vt:lpstr>
      <vt:lpstr>Neo Sans Std</vt:lpstr>
      <vt:lpstr>Arial</vt:lpstr>
      <vt:lpstr>Calibri Light</vt:lpstr>
      <vt:lpstr>Calibri</vt:lpstr>
      <vt:lpstr>NEO SANS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Kasper Orthmann Andersen</dc:creator>
  <cp:lastModifiedBy>Dorte Hauge Antonsen</cp:lastModifiedBy>
  <cp:revision>20</cp:revision>
  <dcterms:created xsi:type="dcterms:W3CDTF">2023-03-02T14:11:56Z</dcterms:created>
  <dcterms:modified xsi:type="dcterms:W3CDTF">2023-03-09T14:44:08Z</dcterms:modified>
</cp:coreProperties>
</file>