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72" r:id="rId2"/>
    <p:sldId id="273"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9398" autoAdjust="0"/>
  </p:normalViewPr>
  <p:slideViewPr>
    <p:cSldViewPr snapToGrid="0">
      <p:cViewPr>
        <p:scale>
          <a:sx n="60" d="100"/>
          <a:sy n="60" d="100"/>
        </p:scale>
        <p:origin x="908" y="76"/>
      </p:cViewPr>
      <p:guideLst>
        <p:guide orient="horz" pos="2160"/>
        <p:guide pos="3840"/>
      </p:guideLst>
    </p:cSldViewPr>
  </p:slideViewPr>
  <p:notesTextViewPr>
    <p:cViewPr>
      <p:scale>
        <a:sx n="1" d="1"/>
        <a:sy n="1" d="1"/>
      </p:scale>
      <p:origin x="0" y="0"/>
    </p:cViewPr>
  </p:notesTextViewPr>
  <p:notesViewPr>
    <p:cSldViewPr snapToGrid="0">
      <p:cViewPr varScale="1">
        <p:scale>
          <a:sx n="52" d="100"/>
          <a:sy n="52" d="100"/>
        </p:scale>
        <p:origin x="268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79C226F-F32B-4744-AE3F-C9E85438FD94}" type="datetimeFigureOut">
              <a:rPr lang="da-DK" smtClean="0"/>
              <a:t>29-11-2023</a:t>
            </a:fld>
            <a:endParaRPr lang="da-DK"/>
          </a:p>
        </p:txBody>
      </p:sp>
      <p:sp>
        <p:nvSpPr>
          <p:cNvPr id="4" name="Pladsholder til sidefod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5" name="Pladsholder til slide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1BACBEA-2628-45C8-89F5-2CDC381FBAC9}" type="slidenum">
              <a:rPr lang="da-DK" smtClean="0"/>
              <a:t>‹nr.›</a:t>
            </a:fld>
            <a:endParaRPr lang="da-DK"/>
          </a:p>
        </p:txBody>
      </p:sp>
    </p:spTree>
    <p:extLst>
      <p:ext uri="{BB962C8B-B14F-4D97-AF65-F5344CB8AC3E}">
        <p14:creationId xmlns:p14="http://schemas.microsoft.com/office/powerpoint/2010/main" val="8767877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CC0346-68C6-4BD8-8A76-CFEF7DC35B83}" type="datetimeFigureOut">
              <a:rPr lang="da-DK" smtClean="0"/>
              <a:t>29-11-2023</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AB021B-A096-4A28-8083-44FFD77057DC}" type="slidenum">
              <a:rPr lang="da-DK" smtClean="0"/>
              <a:t>‹nr.›</a:t>
            </a:fld>
            <a:endParaRPr lang="da-DK"/>
          </a:p>
        </p:txBody>
      </p:sp>
    </p:spTree>
    <p:extLst>
      <p:ext uri="{BB962C8B-B14F-4D97-AF65-F5344CB8AC3E}">
        <p14:creationId xmlns:p14="http://schemas.microsoft.com/office/powerpoint/2010/main" val="3915505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Øvelserne er inspireret af Sundhedsstyrelsens Domænemodel, der</a:t>
            </a:r>
            <a:r>
              <a:rPr lang="da-DK" baseline="0" dirty="0" smtClean="0"/>
              <a:t> </a:t>
            </a:r>
            <a:r>
              <a:rPr lang="da-DK" dirty="0" smtClean="0"/>
              <a:t>illustrerer, hvordan der er forskellige måder at tale om sagen på alt efter, hvilket domæne man befinder dig i:</a:t>
            </a:r>
            <a:r>
              <a:rPr lang="da-DK" baseline="0" dirty="0" smtClean="0"/>
              <a:t> </a:t>
            </a:r>
            <a:r>
              <a:rPr lang="da-DK" dirty="0" smtClean="0"/>
              <a:t>Synsningernes domæne,</a:t>
            </a:r>
            <a:r>
              <a:rPr lang="da-DK" baseline="0" dirty="0" smtClean="0"/>
              <a:t> R</a:t>
            </a:r>
            <a:r>
              <a:rPr lang="da-DK" dirty="0" smtClean="0"/>
              <a:t>efleksionens domæne eller Handlingens</a:t>
            </a:r>
            <a:r>
              <a:rPr lang="da-DK" baseline="0" dirty="0" smtClean="0"/>
              <a:t> </a:t>
            </a:r>
            <a:r>
              <a:rPr lang="da-DK" dirty="0" smtClean="0"/>
              <a:t>domæne</a:t>
            </a:r>
            <a:r>
              <a:rPr lang="da-DK" baseline="0" dirty="0" smtClean="0"/>
              <a:t> (Sundhedsstyrelsen 2022). Øvelse 1 bevæger sig inden for </a:t>
            </a:r>
            <a:r>
              <a:rPr lang="da-DK" baseline="0" dirty="0" err="1" smtClean="0"/>
              <a:t>Synsningens</a:t>
            </a:r>
            <a:r>
              <a:rPr lang="da-DK" baseline="0" dirty="0" smtClean="0"/>
              <a:t> domæne. Øvelse 2 inden for Refleksionens domæne og øvelse 3 inden for Handlingens domæne.</a:t>
            </a:r>
            <a:endParaRPr lang="da-DK" dirty="0"/>
          </a:p>
        </p:txBody>
      </p:sp>
      <p:sp>
        <p:nvSpPr>
          <p:cNvPr id="4" name="Pladsholder til slidenummer 3"/>
          <p:cNvSpPr>
            <a:spLocks noGrp="1"/>
          </p:cNvSpPr>
          <p:nvPr>
            <p:ph type="sldNum" sz="quarter" idx="10"/>
          </p:nvPr>
        </p:nvSpPr>
        <p:spPr/>
        <p:txBody>
          <a:bodyPr/>
          <a:lstStyle/>
          <a:p>
            <a:fld id="{6BAB021B-A096-4A28-8083-44FFD77057DC}" type="slidenum">
              <a:rPr lang="da-DK" smtClean="0"/>
              <a:t>2</a:t>
            </a:fld>
            <a:endParaRPr lang="da-DK"/>
          </a:p>
        </p:txBody>
      </p:sp>
    </p:spTree>
    <p:extLst>
      <p:ext uri="{BB962C8B-B14F-4D97-AF65-F5344CB8AC3E}">
        <p14:creationId xmlns:p14="http://schemas.microsoft.com/office/powerpoint/2010/main" val="3840969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u="sng" dirty="0" smtClean="0"/>
              <a:t>Sådan gør du:</a:t>
            </a:r>
            <a:endParaRPr lang="da-DK" b="1" u="sng" baseline="0" dirty="0" smtClean="0"/>
          </a:p>
          <a:p>
            <a:endParaRPr lang="da-DK" b="1" u="sng" baseline="0" dirty="0" smtClean="0"/>
          </a:p>
          <a:p>
            <a:r>
              <a:rPr lang="da-DK" b="1" u="none" baseline="0" dirty="0" smtClean="0"/>
              <a:t>Trin 2)</a:t>
            </a:r>
          </a:p>
          <a:p>
            <a:pPr marL="0" indent="0">
              <a:buFontTx/>
              <a:buNone/>
            </a:pPr>
            <a:r>
              <a:rPr lang="da-DK" u="none" baseline="0" dirty="0" smtClean="0"/>
              <a:t>a. Pointér, at deltagerne ikke skal spille skuespil, da det kan skabe utryghed, hvis man som deltager forestiller sig, at det er det, man skal. Pointér, at det at spørge, fortælle og lytte handler om at få et andet perspektiv på parrenes hverdagsliv, som kan være svært at tænke sig til, medmindre man mærker det på egen krop. </a:t>
            </a:r>
            <a:r>
              <a:rPr lang="da-DK" b="0" u="none" baseline="0" dirty="0" smtClean="0"/>
              <a:t>Anbefal, at deltagerne holder en pause undervejs. </a:t>
            </a:r>
            <a:endParaRPr lang="da-DK" u="sng" baseline="0" dirty="0" smtClean="0"/>
          </a:p>
        </p:txBody>
      </p:sp>
      <p:sp>
        <p:nvSpPr>
          <p:cNvPr id="4" name="Pladsholder til slidenummer 3"/>
          <p:cNvSpPr>
            <a:spLocks noGrp="1"/>
          </p:cNvSpPr>
          <p:nvPr>
            <p:ph type="sldNum" sz="quarter" idx="10"/>
          </p:nvPr>
        </p:nvSpPr>
        <p:spPr/>
        <p:txBody>
          <a:bodyPr/>
          <a:lstStyle/>
          <a:p>
            <a:fld id="{6BAB021B-A096-4A28-8083-44FFD77057DC}" type="slidenum">
              <a:rPr lang="da-DK" smtClean="0"/>
              <a:t>11</a:t>
            </a:fld>
            <a:endParaRPr lang="da-DK"/>
          </a:p>
        </p:txBody>
      </p:sp>
    </p:spTree>
    <p:extLst>
      <p:ext uri="{BB962C8B-B14F-4D97-AF65-F5344CB8AC3E}">
        <p14:creationId xmlns:p14="http://schemas.microsoft.com/office/powerpoint/2010/main" val="36779047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u="sng" dirty="0" smtClean="0"/>
              <a:t>Sådan gør</a:t>
            </a:r>
            <a:r>
              <a:rPr lang="da-DK" b="1" u="sng" baseline="0" dirty="0" smtClean="0"/>
              <a:t> du:</a:t>
            </a:r>
          </a:p>
          <a:p>
            <a:endParaRPr lang="da-DK" b="1" u="sng" dirty="0" smtClean="0"/>
          </a:p>
          <a:p>
            <a:r>
              <a:rPr lang="da-DK" b="1" baseline="0" dirty="0" smtClean="0"/>
              <a:t>Trin 3)</a:t>
            </a:r>
          </a:p>
          <a:p>
            <a:r>
              <a:rPr lang="da-DK" baseline="0" dirty="0" smtClean="0"/>
              <a:t>a. </a:t>
            </a:r>
            <a:r>
              <a:rPr lang="da-DK" dirty="0" smtClean="0"/>
              <a:t>Bed deltagerne </a:t>
            </a:r>
            <a:r>
              <a:rPr lang="da-DK" baseline="0" dirty="0" smtClean="0"/>
              <a:t>om at dele deres erfaringer med øvelsen ud fra ovenstående refleksionsspørgsmål.</a:t>
            </a:r>
            <a:endParaRPr lang="da-DK" dirty="0" smtClean="0"/>
          </a:p>
          <a:p>
            <a:endParaRPr lang="da-DK" dirty="0" smtClean="0"/>
          </a:p>
          <a:p>
            <a:endParaRPr lang="da-DK" dirty="0" smtClean="0"/>
          </a:p>
        </p:txBody>
      </p:sp>
      <p:sp>
        <p:nvSpPr>
          <p:cNvPr id="4" name="Pladsholder til slidenummer 3"/>
          <p:cNvSpPr>
            <a:spLocks noGrp="1"/>
          </p:cNvSpPr>
          <p:nvPr>
            <p:ph type="sldNum" sz="quarter" idx="10"/>
          </p:nvPr>
        </p:nvSpPr>
        <p:spPr/>
        <p:txBody>
          <a:bodyPr/>
          <a:lstStyle/>
          <a:p>
            <a:fld id="{6BAB021B-A096-4A28-8083-44FFD77057DC}" type="slidenum">
              <a:rPr lang="da-DK" smtClean="0"/>
              <a:t>12</a:t>
            </a:fld>
            <a:endParaRPr lang="da-DK"/>
          </a:p>
        </p:txBody>
      </p:sp>
    </p:spTree>
    <p:extLst>
      <p:ext uri="{BB962C8B-B14F-4D97-AF65-F5344CB8AC3E}">
        <p14:creationId xmlns:p14="http://schemas.microsoft.com/office/powerpoint/2010/main" val="347571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smtClean="0"/>
          </a:p>
        </p:txBody>
      </p:sp>
      <p:sp>
        <p:nvSpPr>
          <p:cNvPr id="4" name="Pladsholder til slidenummer 3"/>
          <p:cNvSpPr>
            <a:spLocks noGrp="1"/>
          </p:cNvSpPr>
          <p:nvPr>
            <p:ph type="sldNum" sz="quarter" idx="10"/>
          </p:nvPr>
        </p:nvSpPr>
        <p:spPr/>
        <p:txBody>
          <a:bodyPr/>
          <a:lstStyle/>
          <a:p>
            <a:fld id="{6BAB021B-A096-4A28-8083-44FFD77057DC}" type="slidenum">
              <a:rPr lang="da-DK" smtClean="0"/>
              <a:t>13</a:t>
            </a:fld>
            <a:endParaRPr lang="da-DK"/>
          </a:p>
        </p:txBody>
      </p:sp>
    </p:spTree>
    <p:extLst>
      <p:ext uri="{BB962C8B-B14F-4D97-AF65-F5344CB8AC3E}">
        <p14:creationId xmlns:p14="http://schemas.microsoft.com/office/powerpoint/2010/main" val="2872229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u="sng" dirty="0" smtClean="0"/>
              <a:t>Sådan</a:t>
            </a:r>
            <a:r>
              <a:rPr lang="da-DK" b="1" u="sng" baseline="0" dirty="0" smtClean="0"/>
              <a:t> gør du:</a:t>
            </a:r>
          </a:p>
          <a:p>
            <a:endParaRPr lang="da-DK" b="1" u="sng" baseline="0" dirty="0" smtClean="0"/>
          </a:p>
          <a:p>
            <a:r>
              <a:rPr lang="da-DK" b="1" u="none" baseline="0" dirty="0" smtClean="0"/>
              <a:t>Øvelsens formål:</a:t>
            </a:r>
            <a:endParaRPr lang="da-DK" b="1" u="none" dirty="0" smtClean="0"/>
          </a:p>
          <a:p>
            <a:pPr marL="228600" indent="-228600">
              <a:buFontTx/>
              <a:buAutoNum type="alphaLcPeriod"/>
            </a:pPr>
            <a:r>
              <a:rPr lang="da-DK" baseline="0" dirty="0" smtClean="0"/>
              <a:t>I denne øvelse skal deltagerne bevæge sig i Handlingens Domæne. Handlingens Domæne beskæftiger sig med fælles procedurer, regler, normer, krav og </a:t>
            </a:r>
            <a:r>
              <a:rPr lang="da-DK" b="0" baseline="0" dirty="0" smtClean="0"/>
              <a:t>missioner. Handlingens Domæne giver mulighed for, at deltagerne kan drøfte rammerne for en fælles retning og et fælles mål for arbejdet med at integrere det </a:t>
            </a:r>
            <a:r>
              <a:rPr lang="da-DK" b="0" baseline="0" dirty="0" err="1" smtClean="0"/>
              <a:t>relationscentrerede</a:t>
            </a:r>
            <a:r>
              <a:rPr lang="da-DK" b="0" baseline="0" dirty="0" smtClean="0"/>
              <a:t> perspektiv i praksis.</a:t>
            </a:r>
          </a:p>
          <a:p>
            <a:pPr marL="228600" indent="-228600">
              <a:buFontTx/>
              <a:buAutoNum type="alphaLcPeriod"/>
            </a:pPr>
            <a:r>
              <a:rPr lang="da-DK" b="0" baseline="0" dirty="0" smtClean="0"/>
              <a:t>Fortæl deltagerne, at denne øvelse har til formål at igangsætte en drøftelse af, hvilke forandringer der bør og kan foretages, hvis man som fagprofessionel skal imødekomme det relationscentrerede perspektiv i praksis</a:t>
            </a:r>
            <a:r>
              <a:rPr lang="da-DK" baseline="0" dirty="0" smtClean="0"/>
              <a:t>. Det kan være, der er arbejdsgange, normer eller procedurer, der forhindrer, at man kan møde den hele familie? Det kan være, at man kun taler om den visiterede borger og aldrig om den hele familie til triagemøderne? Det kan være, at man kun henvender sig til den pårørende eller kun til den visiterede borgere og ikke til dem fælles/som enhed? </a:t>
            </a:r>
          </a:p>
          <a:p>
            <a:pPr marL="228600" indent="-228600">
              <a:buFontTx/>
              <a:buAutoNum type="alphaLcPeriod"/>
            </a:pPr>
            <a:endParaRPr lang="da-DK" baseline="0" dirty="0" smtClean="0"/>
          </a:p>
          <a:p>
            <a:pPr marL="0" indent="0">
              <a:buFontTx/>
              <a:buNone/>
            </a:pPr>
            <a:r>
              <a:rPr lang="da-DK" b="1" baseline="0" dirty="0" smtClean="0"/>
              <a:t>Rammen for øvelsen:</a:t>
            </a:r>
          </a:p>
          <a:p>
            <a:pPr marL="0" indent="0">
              <a:buFontTx/>
              <a:buNone/>
            </a:pPr>
            <a:r>
              <a:rPr lang="da-DK" b="0" u="none" baseline="0" dirty="0" smtClean="0"/>
              <a:t>a. Det er vigtigt, at du som facilitator skaber et trygt rum, så deltagerne oplever, at det er okay at dele personlige erfaringer, refleksioner og ideer til handlinger med hinanden. Start derfor med at sætte konteksten for øvelsen. Introducer til øvelsens formål. Opstil derefter rammer for deltagernes tilstedeværelse og samarbejde. Det kan du gøre ved at skærpe opmærksomheden på, hvordan du ønsker at deltagerne taler med hinanden, samt ved at skærpe opmærksomheden på, hvordan du ønsker, at deltagerne arbejder med hinanden. Se forslag i ovenstående. Forslagene kan omformuleres eller føjes til gerne i samarbejde med deltagerne selv.</a:t>
            </a:r>
          </a:p>
          <a:p>
            <a:endParaRPr lang="da-DK" b="1" u="none" baseline="0" dirty="0" smtClean="0"/>
          </a:p>
          <a:p>
            <a:endParaRPr lang="da-DK" u="sng" dirty="0"/>
          </a:p>
        </p:txBody>
      </p:sp>
      <p:sp>
        <p:nvSpPr>
          <p:cNvPr id="4" name="Pladsholder til slidenummer 3"/>
          <p:cNvSpPr>
            <a:spLocks noGrp="1"/>
          </p:cNvSpPr>
          <p:nvPr>
            <p:ph type="sldNum" sz="quarter" idx="10"/>
          </p:nvPr>
        </p:nvSpPr>
        <p:spPr/>
        <p:txBody>
          <a:bodyPr/>
          <a:lstStyle/>
          <a:p>
            <a:fld id="{6BAB021B-A096-4A28-8083-44FFD77057DC}" type="slidenum">
              <a:rPr lang="da-DK" smtClean="0"/>
              <a:t>14</a:t>
            </a:fld>
            <a:endParaRPr lang="da-DK"/>
          </a:p>
        </p:txBody>
      </p:sp>
    </p:spTree>
    <p:extLst>
      <p:ext uri="{BB962C8B-B14F-4D97-AF65-F5344CB8AC3E}">
        <p14:creationId xmlns:p14="http://schemas.microsoft.com/office/powerpoint/2010/main" val="25543888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u="sng" dirty="0" smtClean="0"/>
              <a:t>Sådan gør</a:t>
            </a:r>
            <a:r>
              <a:rPr lang="da-DK" b="1" u="sng" baseline="0" dirty="0" smtClean="0"/>
              <a:t> du:</a:t>
            </a:r>
          </a:p>
          <a:p>
            <a:endParaRPr lang="da-DK" b="1" u="sng" baseline="0" dirty="0" smtClean="0"/>
          </a:p>
          <a:p>
            <a:r>
              <a:rPr lang="da-DK" b="1" u="none" baseline="0" dirty="0" smtClean="0"/>
              <a:t>Trin 1)</a:t>
            </a:r>
            <a:endParaRPr lang="da-DK" b="1" u="none" dirty="0" smtClean="0"/>
          </a:p>
          <a:p>
            <a:pPr marL="0" indent="0">
              <a:buFontTx/>
              <a:buNone/>
            </a:pPr>
            <a:r>
              <a:rPr lang="da-DK" b="0" dirty="0" smtClean="0"/>
              <a:t>a.</a:t>
            </a:r>
            <a:r>
              <a:rPr lang="da-DK" b="0" baseline="0" dirty="0" smtClean="0"/>
              <a:t> </a:t>
            </a:r>
            <a:r>
              <a:rPr lang="da-DK" baseline="0" dirty="0" smtClean="0"/>
              <a:t>Udlever </a:t>
            </a:r>
            <a:r>
              <a:rPr lang="da-DK" b="1" dirty="0" smtClean="0"/>
              <a:t>Refleksionsark: Forandringer i praksis</a:t>
            </a:r>
            <a:r>
              <a:rPr lang="da-DK" b="0" dirty="0" smtClean="0"/>
              <a:t>,</a:t>
            </a:r>
            <a:r>
              <a:rPr lang="da-DK" b="0" baseline="0" dirty="0" smtClean="0"/>
              <a:t> så deltagerne kan notere deres svar. </a:t>
            </a:r>
            <a:r>
              <a:rPr lang="da-DK" b="0" i="1" baseline="0" dirty="0" smtClean="0"/>
              <a:t>H</a:t>
            </a:r>
            <a:r>
              <a:rPr lang="da-DK" i="1" dirty="0" smtClean="0"/>
              <a:t>vis I ikke har lavet øvelse 1 og/eller</a:t>
            </a:r>
            <a:r>
              <a:rPr lang="da-DK" i="1" baseline="0" dirty="0" smtClean="0"/>
              <a:t> 2, </a:t>
            </a:r>
            <a:r>
              <a:rPr lang="da-DK" i="1" dirty="0" smtClean="0"/>
              <a:t>starter I øvelsen med at se (nogle af) de fem film – enten i fællesskab eller i grupperne.</a:t>
            </a:r>
            <a:r>
              <a:rPr lang="da-DK" baseline="0" dirty="0" smtClean="0"/>
              <a:t> </a:t>
            </a:r>
            <a:r>
              <a:rPr lang="da-DK" dirty="0" smtClean="0"/>
              <a:t>Det er vigtigt,</a:t>
            </a:r>
            <a:r>
              <a:rPr lang="da-DK" baseline="0" dirty="0" smtClean="0"/>
              <a:t> </a:t>
            </a:r>
            <a:r>
              <a:rPr lang="da-DK" dirty="0" smtClean="0"/>
              <a:t>at du</a:t>
            </a:r>
            <a:r>
              <a:rPr lang="da-DK" baseline="0" dirty="0" smtClean="0"/>
              <a:t> som facilitator</a:t>
            </a:r>
            <a:r>
              <a:rPr lang="da-DK" dirty="0" smtClean="0"/>
              <a:t> pointerer, at deltagerne i grupperne så vidt muligt skal forsøge at komme frem til nogle fælles svar på spørgsmålene.</a:t>
            </a:r>
          </a:p>
          <a:p>
            <a:endParaRPr lang="da-DK" dirty="0" smtClean="0"/>
          </a:p>
        </p:txBody>
      </p:sp>
      <p:sp>
        <p:nvSpPr>
          <p:cNvPr id="4" name="Pladsholder til slidenummer 3"/>
          <p:cNvSpPr>
            <a:spLocks noGrp="1"/>
          </p:cNvSpPr>
          <p:nvPr>
            <p:ph type="sldNum" sz="quarter" idx="10"/>
          </p:nvPr>
        </p:nvSpPr>
        <p:spPr/>
        <p:txBody>
          <a:bodyPr/>
          <a:lstStyle/>
          <a:p>
            <a:fld id="{6BAB021B-A096-4A28-8083-44FFD77057DC}" type="slidenum">
              <a:rPr lang="da-DK" smtClean="0"/>
              <a:t>15</a:t>
            </a:fld>
            <a:endParaRPr lang="da-DK"/>
          </a:p>
        </p:txBody>
      </p:sp>
    </p:spTree>
    <p:extLst>
      <p:ext uri="{BB962C8B-B14F-4D97-AF65-F5344CB8AC3E}">
        <p14:creationId xmlns:p14="http://schemas.microsoft.com/office/powerpoint/2010/main" val="28950466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u="sng" dirty="0" smtClean="0"/>
              <a:t>Sådan gør du:</a:t>
            </a:r>
          </a:p>
          <a:p>
            <a:pPr marL="0" indent="0">
              <a:buFontTx/>
              <a:buNone/>
            </a:pPr>
            <a:endParaRPr lang="da-DK" b="1" u="sng" baseline="0" dirty="0" smtClean="0"/>
          </a:p>
          <a:p>
            <a:pPr marL="0" indent="0">
              <a:buFontTx/>
              <a:buNone/>
            </a:pPr>
            <a:r>
              <a:rPr lang="da-DK" b="1" u="none" baseline="0" dirty="0" smtClean="0"/>
              <a:t>Trin 2)</a:t>
            </a:r>
          </a:p>
          <a:p>
            <a:pPr marL="0" indent="0">
              <a:buFontTx/>
              <a:buNone/>
            </a:pPr>
            <a:r>
              <a:rPr lang="da-DK" u="none" baseline="0" dirty="0" smtClean="0"/>
              <a:t>a. Bed grupperne om at dele deres fælles svar i plenum. Hvis det ikke er lykkes grupperne at nå til enighed, kan du bygge bro mellem deltagernes forskellige svar ved fx at spørge, hvilke lighedstegn, mønstre eller fællestræk de ser mellem deres svar. </a:t>
            </a:r>
            <a:endParaRPr lang="da-DK" u="sng" baseline="0" dirty="0" smtClean="0"/>
          </a:p>
          <a:p>
            <a:endParaRPr lang="da-DK" u="sng" baseline="0" dirty="0" smtClean="0"/>
          </a:p>
          <a:p>
            <a:endParaRPr lang="da-DK" u="sng" baseline="0" dirty="0" smtClean="0"/>
          </a:p>
          <a:p>
            <a:endParaRPr lang="da-DK" u="sng" baseline="0" dirty="0" smtClean="0"/>
          </a:p>
          <a:p>
            <a:endParaRPr lang="da-DK" u="sng" dirty="0"/>
          </a:p>
        </p:txBody>
      </p:sp>
      <p:sp>
        <p:nvSpPr>
          <p:cNvPr id="4" name="Pladsholder til slidenummer 3"/>
          <p:cNvSpPr>
            <a:spLocks noGrp="1"/>
          </p:cNvSpPr>
          <p:nvPr>
            <p:ph type="sldNum" sz="quarter" idx="10"/>
          </p:nvPr>
        </p:nvSpPr>
        <p:spPr/>
        <p:txBody>
          <a:bodyPr/>
          <a:lstStyle/>
          <a:p>
            <a:fld id="{6BAB021B-A096-4A28-8083-44FFD77057DC}" type="slidenum">
              <a:rPr lang="da-DK" smtClean="0"/>
              <a:t>16</a:t>
            </a:fld>
            <a:endParaRPr lang="da-DK"/>
          </a:p>
        </p:txBody>
      </p:sp>
    </p:spTree>
    <p:extLst>
      <p:ext uri="{BB962C8B-B14F-4D97-AF65-F5344CB8AC3E}">
        <p14:creationId xmlns:p14="http://schemas.microsoft.com/office/powerpoint/2010/main" val="269674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b="1" dirty="0" smtClean="0"/>
          </a:p>
          <a:p>
            <a:r>
              <a:rPr lang="da-DK" dirty="0" smtClean="0"/>
              <a:t>Reference til sundhedsstyrelsen</a:t>
            </a:r>
            <a:endParaRPr lang="da-DK" dirty="0"/>
          </a:p>
        </p:txBody>
      </p:sp>
      <p:sp>
        <p:nvSpPr>
          <p:cNvPr id="4" name="Pladsholder til slidenummer 3"/>
          <p:cNvSpPr>
            <a:spLocks noGrp="1"/>
          </p:cNvSpPr>
          <p:nvPr>
            <p:ph type="sldNum" sz="quarter" idx="10"/>
          </p:nvPr>
        </p:nvSpPr>
        <p:spPr/>
        <p:txBody>
          <a:bodyPr/>
          <a:lstStyle/>
          <a:p>
            <a:fld id="{6BAB021B-A096-4A28-8083-44FFD77057DC}" type="slidenum">
              <a:rPr lang="da-DK" smtClean="0"/>
              <a:t>3</a:t>
            </a:fld>
            <a:endParaRPr lang="da-DK"/>
          </a:p>
        </p:txBody>
      </p:sp>
    </p:spTree>
    <p:extLst>
      <p:ext uri="{BB962C8B-B14F-4D97-AF65-F5344CB8AC3E}">
        <p14:creationId xmlns:p14="http://schemas.microsoft.com/office/powerpoint/2010/main" val="331101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u="sng" baseline="0" dirty="0" smtClean="0"/>
              <a:t>Sådan gør du: </a:t>
            </a:r>
          </a:p>
          <a:p>
            <a:endParaRPr lang="da-DK" b="1" u="sng" baseline="0" dirty="0" smtClean="0"/>
          </a:p>
          <a:p>
            <a:r>
              <a:rPr lang="da-DK" b="1" u="none" baseline="0" dirty="0" smtClean="0"/>
              <a:t>Øvelsens formål:</a:t>
            </a:r>
            <a:endParaRPr lang="da-DK" b="1" u="none" dirty="0" smtClean="0"/>
          </a:p>
          <a:p>
            <a:pPr marL="228600" indent="-228600">
              <a:buFontTx/>
              <a:buAutoNum type="alphaLcPeriod"/>
            </a:pPr>
            <a:r>
              <a:rPr lang="da-DK" b="0" dirty="0" smtClean="0"/>
              <a:t>I</a:t>
            </a:r>
            <a:r>
              <a:rPr lang="da-DK" b="0" baseline="0" dirty="0" smtClean="0"/>
              <a:t> denne øvelse skal </a:t>
            </a:r>
            <a:r>
              <a:rPr lang="da-DK" b="0" dirty="0" smtClean="0"/>
              <a:t>deltagerne</a:t>
            </a:r>
            <a:r>
              <a:rPr lang="da-DK" b="0" baseline="0" dirty="0" smtClean="0"/>
              <a:t> bevæge sig inden for </a:t>
            </a:r>
            <a:r>
              <a:rPr lang="da-DK" b="0" dirty="0" smtClean="0"/>
              <a:t>Synsningernes Domæne. Synsningernes Domæne er så at sige et »rygsæksdomæne«. Når man taler ud fra Synsningernes Domæne, taler man ud fra de historier, erfaringer og værdier, man hver især har i</a:t>
            </a:r>
            <a:r>
              <a:rPr lang="da-DK" b="0" baseline="0" dirty="0" smtClean="0"/>
              <a:t> </a:t>
            </a:r>
            <a:r>
              <a:rPr lang="da-DK" b="0" dirty="0" smtClean="0"/>
              <a:t>ens personlige rygsæk erhvervet gennem ens private og professionelle liv. </a:t>
            </a:r>
          </a:p>
          <a:p>
            <a:pPr marL="228600" indent="-228600">
              <a:buFontTx/>
              <a:buAutoNum type="alphaLcPeriod"/>
            </a:pPr>
            <a:r>
              <a:rPr lang="da-DK" b="0" dirty="0" smtClean="0"/>
              <a:t>Fortæl deltagerne,</a:t>
            </a:r>
            <a:r>
              <a:rPr lang="da-DK" b="0" baseline="0" dirty="0" smtClean="0"/>
              <a:t> at v</a:t>
            </a:r>
            <a:r>
              <a:rPr lang="da-DK" dirty="0" smtClean="0"/>
              <a:t>i forstår verden forskelligt og ud fra de historier, erfaringer og værdier, vi hver især har med os. Vi har altså hver vores </a:t>
            </a:r>
            <a:r>
              <a:rPr lang="da-DK" b="0" dirty="0" smtClean="0"/>
              <a:t>personlige rygsæk. Hvis vi ikke er bevidste om netop det i vores professionelle møde med familier</a:t>
            </a:r>
            <a:r>
              <a:rPr lang="da-DK" b="0" baseline="0" dirty="0" smtClean="0"/>
              <a:t> med demens inde på livet,</a:t>
            </a:r>
            <a:r>
              <a:rPr lang="da-DK" b="0" dirty="0" smtClean="0"/>
              <a:t> risikerer vi ubevidst at møde dem ud fra vores egne historier, erfaringe</a:t>
            </a:r>
            <a:r>
              <a:rPr lang="da-DK" b="0" baseline="0" dirty="0" smtClean="0"/>
              <a:t>r og værdier og dermed lade vores rygsæk farve deres, hvilket kan skabe modstand og konflikter i samarbejdsrelationen. Hvis vi til gengæld begynder at sætte ord på de </a:t>
            </a:r>
            <a:r>
              <a:rPr lang="da-DK" b="0" dirty="0" smtClean="0"/>
              <a:t>umiddelbare tanker,</a:t>
            </a:r>
            <a:r>
              <a:rPr lang="da-DK" b="0" baseline="0" dirty="0" smtClean="0"/>
              <a:t> følelser og </a:t>
            </a:r>
            <a:r>
              <a:rPr lang="da-DK" b="0" dirty="0" smtClean="0"/>
              <a:t>reaktioner, der kan opstå i</a:t>
            </a:r>
            <a:r>
              <a:rPr lang="da-DK" b="0" baseline="0" dirty="0" smtClean="0"/>
              <a:t> kraft af </a:t>
            </a:r>
            <a:r>
              <a:rPr lang="da-DK" b="0" dirty="0" smtClean="0"/>
              <a:t>vores personlige rygsække</a:t>
            </a:r>
            <a:r>
              <a:rPr lang="da-DK" b="0" baseline="0" dirty="0" smtClean="0"/>
              <a:t> -</a:t>
            </a:r>
            <a:r>
              <a:rPr lang="da-DK" b="0" dirty="0" smtClean="0"/>
              <a:t> særligt når vi</a:t>
            </a:r>
            <a:r>
              <a:rPr lang="da-DK" b="0" baseline="0" dirty="0" smtClean="0"/>
              <a:t> </a:t>
            </a:r>
            <a:r>
              <a:rPr lang="da-DK" b="0" dirty="0" smtClean="0"/>
              <a:t>møder familier, som vi fx ikke deler erfaringer eller værdier med</a:t>
            </a:r>
            <a:r>
              <a:rPr lang="da-DK" b="0" baseline="0" dirty="0" smtClean="0"/>
              <a:t> - skabes der grobund for, at vi bliver bedre i stand til at møde andre med </a:t>
            </a:r>
            <a:r>
              <a:rPr lang="da-DK" b="0" dirty="0" smtClean="0"/>
              <a:t>nysgerrighed og tolerance og dermed skabe bedre</a:t>
            </a:r>
            <a:r>
              <a:rPr lang="da-DK" b="0" baseline="0" dirty="0" smtClean="0"/>
              <a:t> forudsætninger for et godt samarbejde med familierne.</a:t>
            </a:r>
          </a:p>
          <a:p>
            <a:pPr marL="228600" indent="-228600">
              <a:buFontTx/>
              <a:buAutoNum type="alphaLcPeriod"/>
            </a:pPr>
            <a:endParaRPr lang="da-DK" b="0" baseline="0" dirty="0" smtClean="0"/>
          </a:p>
          <a:p>
            <a:pPr marL="0" indent="0">
              <a:buFontTx/>
              <a:buNone/>
            </a:pPr>
            <a:r>
              <a:rPr lang="da-DK" b="1" baseline="0" dirty="0" smtClean="0"/>
              <a:t>Rammen for øvelsen:</a:t>
            </a:r>
          </a:p>
          <a:p>
            <a:pPr marL="0" indent="0">
              <a:buFontTx/>
              <a:buNone/>
            </a:pPr>
            <a:r>
              <a:rPr lang="da-DK" dirty="0" smtClean="0"/>
              <a:t>a. Det er vigtigt, at du</a:t>
            </a:r>
            <a:r>
              <a:rPr lang="da-DK" baseline="0" dirty="0" smtClean="0"/>
              <a:t> som facilitator skaber et trygt rum, så deltagerne oplever, </a:t>
            </a:r>
            <a:r>
              <a:rPr lang="da-DK" dirty="0" smtClean="0"/>
              <a:t>at det er okay at dele personlige erfaringer, refleksioner og ideer til handlinger med hinanden. Start derfor med at sætte konteksten for øvelsen. Introducer til øvelsens formål.</a:t>
            </a:r>
            <a:r>
              <a:rPr lang="da-DK" baseline="0" dirty="0" smtClean="0"/>
              <a:t> </a:t>
            </a:r>
            <a:r>
              <a:rPr lang="da-DK" dirty="0" smtClean="0"/>
              <a:t>Opstil derefter </a:t>
            </a:r>
            <a:r>
              <a:rPr lang="da-DK" b="0" dirty="0" smtClean="0">
                <a:solidFill>
                  <a:srgbClr val="FF0000"/>
                </a:solidFill>
              </a:rPr>
              <a:t>rammer </a:t>
            </a:r>
            <a:r>
              <a:rPr lang="da-DK" dirty="0" smtClean="0"/>
              <a:t>for deltagernes tilstedeværelse og samarbejde. Det kan du gøre ved at skærpe opmærksomheden på, hvordan du ønsker at deltagerne taler med hinanden, samt ved at skærpe opmærksomheden på, hvordan du ønsker, at deltagerne arbejder med hinanden. Se forslag i ovenstående.</a:t>
            </a:r>
            <a:r>
              <a:rPr lang="da-DK" baseline="0" dirty="0" smtClean="0"/>
              <a:t> Disse forslag</a:t>
            </a:r>
            <a:r>
              <a:rPr lang="da-DK" dirty="0" smtClean="0"/>
              <a:t> kan omformuleres eller føjes til - gerne i samarbejde med deltagerne selv.</a:t>
            </a:r>
          </a:p>
          <a:p>
            <a:endParaRPr lang="da-DK" dirty="0"/>
          </a:p>
        </p:txBody>
      </p:sp>
      <p:sp>
        <p:nvSpPr>
          <p:cNvPr id="4" name="Pladsholder til slidenummer 3"/>
          <p:cNvSpPr>
            <a:spLocks noGrp="1"/>
          </p:cNvSpPr>
          <p:nvPr>
            <p:ph type="sldNum" sz="quarter" idx="10"/>
          </p:nvPr>
        </p:nvSpPr>
        <p:spPr/>
        <p:txBody>
          <a:bodyPr/>
          <a:lstStyle/>
          <a:p>
            <a:fld id="{6BAB021B-A096-4A28-8083-44FFD77057DC}" type="slidenum">
              <a:rPr lang="da-DK" smtClean="0"/>
              <a:t>4</a:t>
            </a:fld>
            <a:endParaRPr lang="da-DK"/>
          </a:p>
        </p:txBody>
      </p:sp>
    </p:spTree>
    <p:extLst>
      <p:ext uri="{BB962C8B-B14F-4D97-AF65-F5344CB8AC3E}">
        <p14:creationId xmlns:p14="http://schemas.microsoft.com/office/powerpoint/2010/main" val="3027236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u="sng" dirty="0" smtClean="0"/>
              <a:t>Sådan gør du:</a:t>
            </a:r>
          </a:p>
          <a:p>
            <a:endParaRPr lang="da-DK" b="1" u="sng" dirty="0" smtClean="0"/>
          </a:p>
          <a:p>
            <a:r>
              <a:rPr lang="da-DK" b="1" u="none" dirty="0" smtClean="0"/>
              <a:t>Trin 1)</a:t>
            </a:r>
          </a:p>
          <a:p>
            <a:pPr marL="228600" marR="0" lvl="0" indent="-228600" algn="l" defTabSz="914400" rtl="0" eaLnBrk="1" fontAlgn="auto" latinLnBrk="0" hangingPunct="1">
              <a:lnSpc>
                <a:spcPct val="100000"/>
              </a:lnSpc>
              <a:spcBef>
                <a:spcPts val="0"/>
              </a:spcBef>
              <a:spcAft>
                <a:spcPts val="0"/>
              </a:spcAft>
              <a:buClrTx/>
              <a:buSzTx/>
              <a:buFontTx/>
              <a:buAutoNum type="alphaLcPeriod"/>
              <a:tabLst/>
              <a:defRPr/>
            </a:pPr>
            <a:r>
              <a:rPr lang="da-DK" baseline="0" dirty="0" smtClean="0"/>
              <a:t>Udvælg to animerende fortællinger, I vil arbejde med. Vælg gerne to samlivsfortællinger</a:t>
            </a:r>
            <a:r>
              <a:rPr lang="da-DK" b="0" baseline="0" dirty="0" smtClean="0"/>
              <a:t>, </a:t>
            </a:r>
            <a:r>
              <a:rPr lang="da-DK" baseline="0" dirty="0" smtClean="0"/>
              <a:t>der adskiller sig fra hinanden, fx fortællingerne om »Thorsten &amp; Pernille« og »Jytte &amp; Stefan«. </a:t>
            </a:r>
            <a:r>
              <a:rPr lang="da-DK" b="0" baseline="0" dirty="0" smtClean="0"/>
              <a:t>Fortæl deltagerne, at </a:t>
            </a:r>
            <a:r>
              <a:rPr lang="da-DK" b="0" dirty="0" smtClean="0"/>
              <a:t>øvelsen handler om, at</a:t>
            </a:r>
            <a:r>
              <a:rPr lang="da-DK" b="0" baseline="0" dirty="0" smtClean="0"/>
              <a:t> de skal</a:t>
            </a:r>
            <a:r>
              <a:rPr lang="da-DK" b="0" dirty="0" smtClean="0"/>
              <a:t> blive opmærksomme på,</a:t>
            </a:r>
            <a:r>
              <a:rPr lang="da-DK" b="0" baseline="0" dirty="0" smtClean="0"/>
              <a:t> hvilke </a:t>
            </a:r>
            <a:r>
              <a:rPr lang="da-DK" b="0" dirty="0" smtClean="0"/>
              <a:t>følelser, tanker og reaktioner der opstår, når de hører to forskellige pars historie. I denne øvelse skal de rette fokus indad, mens de ser filmene. Det er vigtigt, at deltagerne i denne øvelse bliver i Synsningernes Domæne, hvor de skal reflektere over egen historik, erfaringer og værdier. De skal dermed undgå at tænke i handlinger</a:t>
            </a:r>
            <a:r>
              <a:rPr lang="da-DK" b="0" baseline="0" dirty="0" smtClean="0"/>
              <a:t> </a:t>
            </a:r>
            <a:r>
              <a:rPr lang="da-DK" b="0" dirty="0" smtClean="0"/>
              <a:t>og i, hvad man kan, skal eller bør tænke</a:t>
            </a:r>
            <a:r>
              <a:rPr lang="da-DK" b="0" baseline="0" dirty="0" smtClean="0"/>
              <a:t> og gøre.</a:t>
            </a:r>
          </a:p>
          <a:p>
            <a:pPr marL="228600" marR="0" lvl="0" indent="-228600" algn="l" defTabSz="914400" rtl="0" eaLnBrk="1" fontAlgn="auto" latinLnBrk="0" hangingPunct="1">
              <a:lnSpc>
                <a:spcPct val="100000"/>
              </a:lnSpc>
              <a:spcBef>
                <a:spcPts val="0"/>
              </a:spcBef>
              <a:spcAft>
                <a:spcPts val="0"/>
              </a:spcAft>
              <a:buClrTx/>
              <a:buSzTx/>
              <a:buFontTx/>
              <a:buAutoNum type="alphaLcPeriod"/>
              <a:tabLst/>
              <a:defRPr/>
            </a:pPr>
            <a:r>
              <a:rPr lang="da-DK" b="0" dirty="0" smtClean="0"/>
              <a:t>Se de to film i fællesskab.</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b="0" dirty="0" smtClean="0"/>
          </a:p>
          <a:p>
            <a:pPr marL="171450" indent="-171450">
              <a:buFontTx/>
              <a:buChar char="-"/>
            </a:pPr>
            <a:endParaRPr lang="da-DK" b="0" dirty="0" smtClean="0"/>
          </a:p>
          <a:p>
            <a:endParaRPr lang="da-DK" baseline="0" dirty="0" smtClean="0"/>
          </a:p>
          <a:p>
            <a:endParaRPr lang="da-DK" baseline="0" dirty="0" smtClean="0"/>
          </a:p>
          <a:p>
            <a:endParaRPr lang="da-DK" dirty="0"/>
          </a:p>
        </p:txBody>
      </p:sp>
      <p:sp>
        <p:nvSpPr>
          <p:cNvPr id="4" name="Pladsholder til slidenummer 3"/>
          <p:cNvSpPr>
            <a:spLocks noGrp="1"/>
          </p:cNvSpPr>
          <p:nvPr>
            <p:ph type="sldNum" sz="quarter" idx="10"/>
          </p:nvPr>
        </p:nvSpPr>
        <p:spPr/>
        <p:txBody>
          <a:bodyPr/>
          <a:lstStyle/>
          <a:p>
            <a:fld id="{6BAB021B-A096-4A28-8083-44FFD77057DC}" type="slidenum">
              <a:rPr lang="da-DK" smtClean="0"/>
              <a:t>5</a:t>
            </a:fld>
            <a:endParaRPr lang="da-DK"/>
          </a:p>
        </p:txBody>
      </p:sp>
    </p:spTree>
    <p:extLst>
      <p:ext uri="{BB962C8B-B14F-4D97-AF65-F5344CB8AC3E}">
        <p14:creationId xmlns:p14="http://schemas.microsoft.com/office/powerpoint/2010/main" val="992069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u="sng" dirty="0" smtClean="0"/>
              <a:t>Sådan</a:t>
            </a:r>
            <a:r>
              <a:rPr lang="da-DK" b="1" u="sng" baseline="0" dirty="0" smtClean="0"/>
              <a:t> gør du: </a:t>
            </a:r>
          </a:p>
          <a:p>
            <a:endParaRPr lang="da-DK" b="1" u="sng" baseline="0" dirty="0" smtClean="0"/>
          </a:p>
          <a:p>
            <a:r>
              <a:rPr lang="da-DK" b="1" u="none" baseline="0" dirty="0" smtClean="0"/>
              <a:t>Trin 2)</a:t>
            </a:r>
            <a:endParaRPr lang="da-DK" b="1" u="none" dirty="0" smtClean="0"/>
          </a:p>
          <a:p>
            <a:pPr marL="0" indent="0">
              <a:buFontTx/>
              <a:buNone/>
            </a:pPr>
            <a:r>
              <a:rPr lang="da-DK" dirty="0" smtClean="0"/>
              <a:t>a.</a:t>
            </a:r>
            <a:r>
              <a:rPr lang="da-DK" baseline="0" dirty="0" smtClean="0"/>
              <a:t> </a:t>
            </a:r>
            <a:r>
              <a:rPr lang="da-DK" dirty="0" smtClean="0"/>
              <a:t>Når filmen</a:t>
            </a:r>
            <a:r>
              <a:rPr lang="da-DK" baseline="0" dirty="0" smtClean="0"/>
              <a:t> er slut, beder du deltagerne registrere, hvad de tænkte og følte, da de så filmene ud fra de ovenstående refleksionsspørgmål. </a:t>
            </a:r>
            <a:r>
              <a:rPr lang="da-DK" dirty="0" smtClean="0"/>
              <a:t>Udlever </a:t>
            </a:r>
            <a:r>
              <a:rPr lang="da-DK" b="1" dirty="0" smtClean="0"/>
              <a:t>Refleksionsark: Hvad har jeg i min rygsæk</a:t>
            </a:r>
            <a:r>
              <a:rPr lang="da-DK" b="0" dirty="0" smtClean="0"/>
              <a:t>,</a:t>
            </a:r>
            <a:r>
              <a:rPr lang="da-DK" b="0" baseline="0" dirty="0" smtClean="0"/>
              <a:t> så deltagerne kan notere deres refleksioner.</a:t>
            </a:r>
            <a:r>
              <a:rPr lang="da-DK" dirty="0" smtClean="0"/>
              <a:t> Det er vigtigt, at du nævner for deltagerne, at de ikke skal vurdere </a:t>
            </a:r>
            <a:r>
              <a:rPr lang="da-DK" baseline="0" dirty="0" smtClean="0"/>
              <a:t>det, som de selv tænker og føler. Det er ikke afgørende, at de forstår, hvorfor de har disse tanker og følelser. De skal blot registrere dem.</a:t>
            </a:r>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a:p>
        </p:txBody>
      </p:sp>
      <p:sp>
        <p:nvSpPr>
          <p:cNvPr id="4" name="Pladsholder til slidenummer 3"/>
          <p:cNvSpPr>
            <a:spLocks noGrp="1"/>
          </p:cNvSpPr>
          <p:nvPr>
            <p:ph type="sldNum" sz="quarter" idx="10"/>
          </p:nvPr>
        </p:nvSpPr>
        <p:spPr/>
        <p:txBody>
          <a:bodyPr/>
          <a:lstStyle/>
          <a:p>
            <a:fld id="{6BAB021B-A096-4A28-8083-44FFD77057DC}" type="slidenum">
              <a:rPr lang="da-DK" smtClean="0"/>
              <a:t>6</a:t>
            </a:fld>
            <a:endParaRPr lang="da-DK"/>
          </a:p>
        </p:txBody>
      </p:sp>
    </p:spTree>
    <p:extLst>
      <p:ext uri="{BB962C8B-B14F-4D97-AF65-F5344CB8AC3E}">
        <p14:creationId xmlns:p14="http://schemas.microsoft.com/office/powerpoint/2010/main" val="2888315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u="sng" dirty="0" smtClean="0"/>
              <a:t>Sådan gør du: </a:t>
            </a:r>
          </a:p>
          <a:p>
            <a:endParaRPr lang="da-DK" b="1" u="sng" dirty="0" smtClean="0"/>
          </a:p>
          <a:p>
            <a:r>
              <a:rPr lang="da-DK" b="1" u="none" dirty="0" smtClean="0"/>
              <a:t>Trin 3)</a:t>
            </a:r>
          </a:p>
          <a:p>
            <a:pPr marL="0" indent="0">
              <a:buFontTx/>
              <a:buNone/>
            </a:pPr>
            <a:r>
              <a:rPr lang="da-DK" b="0" u="none" baseline="0" dirty="0" smtClean="0"/>
              <a:t>a. Bed </a:t>
            </a:r>
            <a:r>
              <a:rPr lang="da-DK" baseline="0" dirty="0" smtClean="0"/>
              <a:t>deltagerne om at dele deres individuelle refleksioner. Understreg, at det er konstruktivt at dele, fordi de i mødet med andres refleksioner får mulighed for at opnå en større bevidsthed om deres eget udgangspunkt. Understreg, at der kan være sårbarhed på spil, når de bevæger sig i Synsningernes Domæne, fordi det er et personligt domæne. Du kan derfor igen understrege </a:t>
            </a:r>
            <a:r>
              <a:rPr lang="da-DK" b="1" baseline="0" dirty="0" smtClean="0"/>
              <a:t>Rammen for øvelsen</a:t>
            </a:r>
            <a:r>
              <a:rPr lang="da-DK" b="0" baseline="0" dirty="0" smtClean="0"/>
              <a:t>, </a:t>
            </a:r>
            <a:r>
              <a:rPr lang="da-DK" baseline="0" dirty="0" smtClean="0"/>
              <a:t>inden deltagerne deler. Hvis det er svært at få deltagerne til at dele, kan du skabe tryghed ved at starte med at dele dine egne refleksioner. </a:t>
            </a:r>
          </a:p>
          <a:p>
            <a:endParaRPr lang="da-DK" dirty="0" smtClean="0"/>
          </a:p>
          <a:p>
            <a:endParaRPr lang="da-DK" dirty="0" smtClean="0"/>
          </a:p>
          <a:p>
            <a:endParaRPr lang="da-DK" dirty="0" smtClean="0"/>
          </a:p>
        </p:txBody>
      </p:sp>
      <p:sp>
        <p:nvSpPr>
          <p:cNvPr id="4" name="Pladsholder til slidenummer 3"/>
          <p:cNvSpPr>
            <a:spLocks noGrp="1"/>
          </p:cNvSpPr>
          <p:nvPr>
            <p:ph type="sldNum" sz="quarter" idx="10"/>
          </p:nvPr>
        </p:nvSpPr>
        <p:spPr/>
        <p:txBody>
          <a:bodyPr/>
          <a:lstStyle/>
          <a:p>
            <a:fld id="{6BAB021B-A096-4A28-8083-44FFD77057DC}" type="slidenum">
              <a:rPr lang="da-DK" smtClean="0"/>
              <a:t>7</a:t>
            </a:fld>
            <a:endParaRPr lang="da-DK"/>
          </a:p>
        </p:txBody>
      </p:sp>
    </p:spTree>
    <p:extLst>
      <p:ext uri="{BB962C8B-B14F-4D97-AF65-F5344CB8AC3E}">
        <p14:creationId xmlns:p14="http://schemas.microsoft.com/office/powerpoint/2010/main" val="1923697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smtClean="0"/>
          </a:p>
        </p:txBody>
      </p:sp>
      <p:sp>
        <p:nvSpPr>
          <p:cNvPr id="4" name="Pladsholder til slidenummer 3"/>
          <p:cNvSpPr>
            <a:spLocks noGrp="1"/>
          </p:cNvSpPr>
          <p:nvPr>
            <p:ph type="sldNum" sz="quarter" idx="10"/>
          </p:nvPr>
        </p:nvSpPr>
        <p:spPr/>
        <p:txBody>
          <a:bodyPr/>
          <a:lstStyle/>
          <a:p>
            <a:fld id="{6BAB021B-A096-4A28-8083-44FFD77057DC}" type="slidenum">
              <a:rPr lang="da-DK" smtClean="0"/>
              <a:t>8</a:t>
            </a:fld>
            <a:endParaRPr lang="da-DK"/>
          </a:p>
        </p:txBody>
      </p:sp>
    </p:spTree>
    <p:extLst>
      <p:ext uri="{BB962C8B-B14F-4D97-AF65-F5344CB8AC3E}">
        <p14:creationId xmlns:p14="http://schemas.microsoft.com/office/powerpoint/2010/main" val="16208869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u="sng" dirty="0" smtClean="0"/>
              <a:t>Sådan gør du:</a:t>
            </a:r>
          </a:p>
          <a:p>
            <a:endParaRPr lang="da-DK" b="1" u="sng" baseline="0" dirty="0" smtClean="0"/>
          </a:p>
          <a:p>
            <a:r>
              <a:rPr lang="da-DK" b="1" u="none" baseline="0" dirty="0" smtClean="0"/>
              <a:t>Øvelsens formål:</a:t>
            </a:r>
          </a:p>
          <a:p>
            <a:pPr marL="228600" indent="-228600">
              <a:buFontTx/>
              <a:buAutoNum type="alphaLcPeriod"/>
            </a:pPr>
            <a:r>
              <a:rPr lang="da-DK" baseline="0" dirty="0" smtClean="0"/>
              <a:t>I denne øvelse skal deltagerne bevæge sig i Refleksionens Domæne. Refleksionens Domæne giver mulighed for, at deltagerne kan indtage en nysgerrig og refleksiv position, hvor der er plads til forskellige vinkler på en fortælling og plads til, at disse vinkler tillægges samme værdi.</a:t>
            </a:r>
          </a:p>
          <a:p>
            <a:pPr marL="228600" indent="-228600">
              <a:buFontTx/>
              <a:buAutoNum type="alphaLcPeriod"/>
            </a:pPr>
            <a:r>
              <a:rPr lang="da-DK" baseline="0" dirty="0" smtClean="0"/>
              <a:t>Fortæl deltagerne, at denne øvelse har til formål at få deltagerne til at bevæge sig over i parrenes hverdagsliv. Her skal de gå på opdagelse i parrenes historik, værdier og samspil gennem spørgsmål, fortælling og lytning. Deltagerne skal altså indtage både en </a:t>
            </a:r>
            <a:r>
              <a:rPr lang="da-DK" b="0" baseline="0" dirty="0" smtClean="0"/>
              <a:t>fortælleposition</a:t>
            </a:r>
            <a:r>
              <a:rPr lang="da-DK" b="1" baseline="0" dirty="0" smtClean="0"/>
              <a:t>,</a:t>
            </a:r>
            <a:r>
              <a:rPr lang="da-DK" baseline="0" dirty="0" smtClean="0"/>
              <a:t> en spørgeposition og en </a:t>
            </a:r>
            <a:r>
              <a:rPr lang="da-DK" baseline="0" dirty="0" err="1" smtClean="0"/>
              <a:t>lytteposition</a:t>
            </a:r>
            <a:r>
              <a:rPr lang="da-DK" baseline="0" dirty="0" smtClean="0"/>
              <a:t>:</a:t>
            </a:r>
          </a:p>
          <a:p>
            <a:pPr marL="0" indent="0">
              <a:buFontTx/>
              <a:buNone/>
            </a:pPr>
            <a:endParaRPr lang="da-DK" baseline="0" dirty="0" smtClean="0"/>
          </a:p>
          <a:p>
            <a:pPr marL="171450" indent="-171450">
              <a:buFont typeface="Courier New" panose="02070309020205020404" pitchFamily="49" charset="0"/>
              <a:buChar char="o"/>
            </a:pPr>
            <a:r>
              <a:rPr lang="da-DK" u="none" baseline="0" dirty="0" smtClean="0"/>
              <a:t>Når man indtager en fortælleposition, bliver </a:t>
            </a:r>
            <a:r>
              <a:rPr lang="da-DK" b="0" u="none" baseline="0" dirty="0" smtClean="0"/>
              <a:t>man </a:t>
            </a:r>
            <a:r>
              <a:rPr lang="da-DK" b="0" u="none" baseline="0" dirty="0" smtClean="0">
                <a:latin typeface="Arial" panose="020B0604020202020204" pitchFamily="34" charset="0"/>
                <a:cs typeface="Arial" panose="020B0604020202020204" pitchFamily="34" charset="0"/>
              </a:rPr>
              <a:t>»</a:t>
            </a:r>
            <a:r>
              <a:rPr lang="da-DK" b="0" u="none" baseline="0" dirty="0" smtClean="0"/>
              <a:t>tvunget</a:t>
            </a:r>
            <a:r>
              <a:rPr lang="da-DK" b="0" u="none" baseline="0" dirty="0" smtClean="0">
                <a:latin typeface="Arial" panose="020B0604020202020204" pitchFamily="34" charset="0"/>
                <a:cs typeface="Arial" panose="020B0604020202020204" pitchFamily="34" charset="0"/>
              </a:rPr>
              <a:t>«</a:t>
            </a:r>
            <a:r>
              <a:rPr lang="da-DK" b="0" u="none" baseline="0" dirty="0" smtClean="0"/>
              <a:t> </a:t>
            </a:r>
            <a:r>
              <a:rPr lang="da-DK" u="none" baseline="0" dirty="0" smtClean="0"/>
              <a:t>at holde alt andet ude af sin opmærksomhed, fordi man sætter sig selv midlertidigt til side og giver en andens fortælling fuld opmærksomhed. </a:t>
            </a:r>
          </a:p>
          <a:p>
            <a:pPr marL="171450" indent="-171450">
              <a:buFont typeface="Courier New" panose="02070309020205020404" pitchFamily="49" charset="0"/>
              <a:buChar char="o"/>
            </a:pPr>
            <a:r>
              <a:rPr lang="da-DK" u="none" baseline="0" dirty="0" smtClean="0"/>
              <a:t>Når man indtager en spørgeposition, bliver man bevidst om vigtigheden af at undersøge de mennesker, man møder i praksis, så åbent og nysgerrigt som muligt. Dermed bliver man opmærksom på at tilsidesætte sin egen personlige rygsæk i mødet. </a:t>
            </a:r>
          </a:p>
          <a:p>
            <a:pPr marL="171450" indent="-171450">
              <a:buFont typeface="Courier New" panose="02070309020205020404" pitchFamily="49" charset="0"/>
              <a:buChar char="o"/>
            </a:pPr>
            <a:r>
              <a:rPr lang="da-DK" u="none" baseline="0" dirty="0" smtClean="0"/>
              <a:t>Når man indtager en </a:t>
            </a:r>
            <a:r>
              <a:rPr lang="da-DK" u="none" baseline="0" dirty="0" err="1" smtClean="0"/>
              <a:t>lytteposition</a:t>
            </a:r>
            <a:r>
              <a:rPr lang="da-DK" u="none" baseline="0" dirty="0" smtClean="0"/>
              <a:t>, bliver man bevidst om vigtigheden af at lytte til andres historikker, erfaringer og værdier uden at koble det til egne historikker, erfaringer og værdier. I lytningen skal man være opmærksom </a:t>
            </a:r>
            <a:r>
              <a:rPr lang="da-DK" u="none" baseline="0" dirty="0" smtClean="0">
                <a:solidFill>
                  <a:srgbClr val="FF0000"/>
                </a:solidFill>
              </a:rPr>
              <a:t>på, hvilke nøgleord der er på spil i fortællingen. Nøgleord er betydningsbærende ord og sætninger, som ”stikker ud” i det, der bliver fortalt. De fungerer så at sige som ”nøgle” til en dør, der åbner for fortællingen hos den anden. Når deltagerne lytter, kan der dukke tanker og refleksioner op, og det betyder, at man har bevæget sig over i en tænkeposition. Bed derfor deltagerne i </a:t>
            </a:r>
            <a:r>
              <a:rPr lang="da-DK" u="none" baseline="0" dirty="0" err="1" smtClean="0">
                <a:solidFill>
                  <a:srgbClr val="FF0000"/>
                </a:solidFill>
              </a:rPr>
              <a:t>lyttepositionen</a:t>
            </a:r>
            <a:r>
              <a:rPr lang="da-DK" u="none" baseline="0" dirty="0" smtClean="0">
                <a:solidFill>
                  <a:srgbClr val="FF0000"/>
                </a:solidFill>
              </a:rPr>
              <a:t> om ikke at lade sig distrahere af disse tanker, men i stedet forblive i </a:t>
            </a:r>
            <a:r>
              <a:rPr lang="da-DK" u="none" baseline="0" dirty="0" err="1" smtClean="0">
                <a:solidFill>
                  <a:srgbClr val="FF0000"/>
                </a:solidFill>
              </a:rPr>
              <a:t>lyttepositionen</a:t>
            </a:r>
            <a:r>
              <a:rPr lang="da-DK" u="none" baseline="0" dirty="0" smtClean="0">
                <a:solidFill>
                  <a:srgbClr val="FF0000"/>
                </a:solidFill>
              </a:rPr>
              <a:t>. </a:t>
            </a:r>
          </a:p>
          <a:p>
            <a:pPr marL="171450" indent="-171450">
              <a:buFont typeface="Courier New" panose="02070309020205020404" pitchFamily="49" charset="0"/>
              <a:buChar char="o"/>
            </a:pPr>
            <a:endParaRPr lang="da-DK" u="none" baseline="0" dirty="0" smtClean="0">
              <a:solidFill>
                <a:srgbClr val="FF0000"/>
              </a:solidFill>
            </a:endParaRPr>
          </a:p>
          <a:p>
            <a:pPr marL="0" indent="0">
              <a:buFont typeface="Courier New" panose="02070309020205020404" pitchFamily="49" charset="0"/>
              <a:buNone/>
            </a:pPr>
            <a:r>
              <a:rPr lang="da-DK" b="1" u="none" baseline="0" dirty="0" smtClean="0">
                <a:solidFill>
                  <a:srgbClr val="FF0000"/>
                </a:solidFill>
              </a:rPr>
              <a:t>Rammen for øvelsen:</a:t>
            </a:r>
            <a:endParaRPr lang="da-DK" b="1" u="none" baseline="0" dirty="0" smtClean="0">
              <a:solidFill>
                <a:schemeClr val="tx1"/>
              </a:solidFill>
            </a:endParaRPr>
          </a:p>
          <a:p>
            <a:pPr marL="0" indent="0">
              <a:buFont typeface="Courier New" panose="02070309020205020404" pitchFamily="49" charset="0"/>
              <a:buNone/>
            </a:pPr>
            <a:r>
              <a:rPr lang="da-DK" b="0" u="none" baseline="0" dirty="0" smtClean="0">
                <a:solidFill>
                  <a:schemeClr val="tx1"/>
                </a:solidFill>
              </a:rPr>
              <a:t>a. </a:t>
            </a:r>
            <a:r>
              <a:rPr lang="da-DK" b="0" baseline="0" dirty="0" smtClean="0"/>
              <a:t>Det er vigtigt, at du som facilitator skaber et trygt rum, så deltagerne oplever, at det er okay at dele personlige erfaringer, refleksioner og ideer til handlinger med hinanden. Start derfor med at sætte konteksten for øvelsen. Introducer til øvelsens formål. Opstil derefter rammer for deltagernes tilstedeværelse og samarbejde. Det kan du gøre ved at skærpe opmærksomheden på, hvordan du ønsker at deltagerne taler med hinanden, samt ved at skærpe opmærksomheden på, hvordan du ønsker, at deltagerne arbejder med hinanden. Se forslag i ovenstående. Forslagene kan omformuleres eller føjes til gerne i samarbejde med deltagerne selv.</a:t>
            </a:r>
          </a:p>
          <a:p>
            <a:endParaRPr lang="da-DK" b="1" baseline="0" dirty="0" smtClean="0"/>
          </a:p>
          <a:p>
            <a:endParaRPr lang="da-DK" baseline="0" dirty="0" smtClean="0"/>
          </a:p>
          <a:p>
            <a:endParaRPr lang="da-DK" dirty="0"/>
          </a:p>
        </p:txBody>
      </p:sp>
      <p:sp>
        <p:nvSpPr>
          <p:cNvPr id="4" name="Pladsholder til slidenummer 3"/>
          <p:cNvSpPr>
            <a:spLocks noGrp="1"/>
          </p:cNvSpPr>
          <p:nvPr>
            <p:ph type="sldNum" sz="quarter" idx="10"/>
          </p:nvPr>
        </p:nvSpPr>
        <p:spPr/>
        <p:txBody>
          <a:bodyPr/>
          <a:lstStyle/>
          <a:p>
            <a:fld id="{6BAB021B-A096-4A28-8083-44FFD77057DC}" type="slidenum">
              <a:rPr lang="da-DK" smtClean="0"/>
              <a:t>9</a:t>
            </a:fld>
            <a:endParaRPr lang="da-DK"/>
          </a:p>
        </p:txBody>
      </p:sp>
    </p:spTree>
    <p:extLst>
      <p:ext uri="{BB962C8B-B14F-4D97-AF65-F5344CB8AC3E}">
        <p14:creationId xmlns:p14="http://schemas.microsoft.com/office/powerpoint/2010/main" val="910137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u="sng" dirty="0" smtClean="0"/>
              <a:t>Sådan gør du:</a:t>
            </a:r>
            <a:endParaRPr lang="da-DK" b="1" u="sng" baseline="0" dirty="0" smtClean="0"/>
          </a:p>
          <a:p>
            <a:endParaRPr lang="da-DK" b="1" u="sng" baseline="0" dirty="0" smtClean="0"/>
          </a:p>
          <a:p>
            <a:r>
              <a:rPr lang="da-DK" b="1" u="none" baseline="0" dirty="0" smtClean="0"/>
              <a:t>Trin 1)</a:t>
            </a:r>
          </a:p>
          <a:p>
            <a:pPr marL="228600" indent="-228600">
              <a:buFontTx/>
              <a:buAutoNum type="alphaLcPeriod"/>
            </a:pPr>
            <a:r>
              <a:rPr lang="da-DK" baseline="0" dirty="0" smtClean="0"/>
              <a:t>Inddel deltagerne i grupper af tre. Udlever en case med en samlivsfortælling til hver deltager. Hvert gruppemedlem skal have hver sin case. Udlever </a:t>
            </a:r>
            <a:r>
              <a:rPr lang="da-DK" b="1" baseline="0" dirty="0" smtClean="0"/>
              <a:t>Refleksionsark: Spørg, Fortæl &amp; Lyt</a:t>
            </a:r>
            <a:r>
              <a:rPr lang="da-DK" baseline="0" dirty="0" smtClean="0"/>
              <a:t>. </a:t>
            </a:r>
            <a:r>
              <a:rPr lang="da-DK" dirty="0" smtClean="0"/>
              <a:t>Deltagerne lytter til deres fortælling på deres</a:t>
            </a:r>
            <a:r>
              <a:rPr lang="da-DK" baseline="0" dirty="0" smtClean="0"/>
              <a:t> smartphone</a:t>
            </a:r>
            <a:r>
              <a:rPr lang="da-DK" dirty="0" smtClean="0"/>
              <a:t> med høretelefoner og udfylder derefter »Fortællekortet« på refleksionsarket. </a:t>
            </a:r>
            <a:r>
              <a:rPr lang="da-DK" b="0" dirty="0" smtClean="0">
                <a:solidFill>
                  <a:srgbClr val="FF0000"/>
                </a:solidFill>
              </a:rPr>
              <a:t>Mind deltagerne om, at alle svarene ikke nødvendigvis findes i teksterne</a:t>
            </a:r>
            <a:r>
              <a:rPr lang="da-DK" b="0" baseline="0" dirty="0" smtClean="0">
                <a:solidFill>
                  <a:srgbClr val="FF0000"/>
                </a:solidFill>
              </a:rPr>
              <a:t> eller </a:t>
            </a:r>
            <a:r>
              <a:rPr lang="da-DK" b="0" dirty="0" smtClean="0">
                <a:solidFill>
                  <a:srgbClr val="FF0000"/>
                </a:solidFill>
              </a:rPr>
              <a:t>i filmene. De må godt</a:t>
            </a:r>
            <a:r>
              <a:rPr lang="da-DK" b="0" baseline="0" dirty="0" smtClean="0">
                <a:solidFill>
                  <a:srgbClr val="FF0000"/>
                </a:solidFill>
              </a:rPr>
              <a:t> forestille sig, hvilke potentielle svar denne type par ville have givet.  </a:t>
            </a:r>
          </a:p>
          <a:p>
            <a:endParaRPr lang="da-DK" b="1" dirty="0" smtClean="0"/>
          </a:p>
        </p:txBody>
      </p:sp>
      <p:sp>
        <p:nvSpPr>
          <p:cNvPr id="4" name="Pladsholder til slidenummer 3"/>
          <p:cNvSpPr>
            <a:spLocks noGrp="1"/>
          </p:cNvSpPr>
          <p:nvPr>
            <p:ph type="sldNum" sz="quarter" idx="10"/>
          </p:nvPr>
        </p:nvSpPr>
        <p:spPr/>
        <p:txBody>
          <a:bodyPr/>
          <a:lstStyle/>
          <a:p>
            <a:fld id="{6BAB021B-A096-4A28-8083-44FFD77057DC}" type="slidenum">
              <a:rPr lang="da-DK" smtClean="0"/>
              <a:t>10</a:t>
            </a:fld>
            <a:endParaRPr lang="da-DK"/>
          </a:p>
        </p:txBody>
      </p:sp>
    </p:spTree>
    <p:extLst>
      <p:ext uri="{BB962C8B-B14F-4D97-AF65-F5344CB8AC3E}">
        <p14:creationId xmlns:p14="http://schemas.microsoft.com/office/powerpoint/2010/main" val="4103535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smtClean="0"/>
              <a:t>Klik for at redigere i master</a:t>
            </a:r>
            <a:endParaRPr lang="da-DK"/>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E769BB6C-8BA1-474C-9033-296298D2BDB2}" type="datetimeFigureOut">
              <a:rPr lang="da-DK" smtClean="0"/>
              <a:t>29-11-2023</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61B75008-C3FD-4E8D-8E4A-8F4C3620BEBF}" type="slidenum">
              <a:rPr lang="da-DK" smtClean="0"/>
              <a:t>‹nr.›</a:t>
            </a:fld>
            <a:endParaRPr lang="da-DK"/>
          </a:p>
        </p:txBody>
      </p:sp>
    </p:spTree>
    <p:extLst>
      <p:ext uri="{BB962C8B-B14F-4D97-AF65-F5344CB8AC3E}">
        <p14:creationId xmlns:p14="http://schemas.microsoft.com/office/powerpoint/2010/main" val="191681729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E769BB6C-8BA1-474C-9033-296298D2BDB2}" type="datetimeFigureOut">
              <a:rPr lang="da-DK" smtClean="0"/>
              <a:t>29-11-2023</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61B75008-C3FD-4E8D-8E4A-8F4C3620BEBF}" type="slidenum">
              <a:rPr lang="da-DK" smtClean="0"/>
              <a:t>‹nr.›</a:t>
            </a:fld>
            <a:endParaRPr lang="da-DK"/>
          </a:p>
        </p:txBody>
      </p:sp>
    </p:spTree>
    <p:extLst>
      <p:ext uri="{BB962C8B-B14F-4D97-AF65-F5344CB8AC3E}">
        <p14:creationId xmlns:p14="http://schemas.microsoft.com/office/powerpoint/2010/main" val="49892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E769BB6C-8BA1-474C-9033-296298D2BDB2}" type="datetimeFigureOut">
              <a:rPr lang="da-DK" smtClean="0"/>
              <a:t>29-11-2023</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61B75008-C3FD-4E8D-8E4A-8F4C3620BEBF}" type="slidenum">
              <a:rPr lang="da-DK" smtClean="0"/>
              <a:t>‹nr.›</a:t>
            </a:fld>
            <a:endParaRPr lang="da-DK"/>
          </a:p>
        </p:txBody>
      </p:sp>
    </p:spTree>
    <p:extLst>
      <p:ext uri="{BB962C8B-B14F-4D97-AF65-F5344CB8AC3E}">
        <p14:creationId xmlns:p14="http://schemas.microsoft.com/office/powerpoint/2010/main" val="2145183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E769BB6C-8BA1-474C-9033-296298D2BDB2}" type="datetimeFigureOut">
              <a:rPr lang="da-DK" smtClean="0"/>
              <a:t>29-11-2023</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61B75008-C3FD-4E8D-8E4A-8F4C3620BEBF}" type="slidenum">
              <a:rPr lang="da-DK" smtClean="0"/>
              <a:t>‹nr.›</a:t>
            </a:fld>
            <a:endParaRPr lang="da-DK"/>
          </a:p>
        </p:txBody>
      </p:sp>
    </p:spTree>
    <p:extLst>
      <p:ext uri="{BB962C8B-B14F-4D97-AF65-F5344CB8AC3E}">
        <p14:creationId xmlns:p14="http://schemas.microsoft.com/office/powerpoint/2010/main" val="273760269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smtClean="0"/>
              <a:t>Klik for at redigere i master</a:t>
            </a:r>
            <a:endParaRPr lang="da-DK"/>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smtClean="0"/>
              <a:t>Rediger typografien i masterens</a:t>
            </a:r>
          </a:p>
        </p:txBody>
      </p:sp>
      <p:sp>
        <p:nvSpPr>
          <p:cNvPr id="4" name="Pladsholder til dato 3"/>
          <p:cNvSpPr>
            <a:spLocks noGrp="1"/>
          </p:cNvSpPr>
          <p:nvPr>
            <p:ph type="dt" sz="half" idx="10"/>
          </p:nvPr>
        </p:nvSpPr>
        <p:spPr/>
        <p:txBody>
          <a:bodyPr/>
          <a:lstStyle/>
          <a:p>
            <a:fld id="{E769BB6C-8BA1-474C-9033-296298D2BDB2}" type="datetimeFigureOut">
              <a:rPr lang="da-DK" smtClean="0"/>
              <a:t>29-11-2023</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61B75008-C3FD-4E8D-8E4A-8F4C3620BEBF}" type="slidenum">
              <a:rPr lang="da-DK" smtClean="0"/>
              <a:t>‹nr.›</a:t>
            </a:fld>
            <a:endParaRPr lang="da-DK"/>
          </a:p>
        </p:txBody>
      </p:sp>
    </p:spTree>
    <p:extLst>
      <p:ext uri="{BB962C8B-B14F-4D97-AF65-F5344CB8AC3E}">
        <p14:creationId xmlns:p14="http://schemas.microsoft.com/office/powerpoint/2010/main" val="3678719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838200" y="1825625"/>
            <a:ext cx="5181600" cy="435133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6172200" y="1825625"/>
            <a:ext cx="5181600" cy="435133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E769BB6C-8BA1-474C-9033-296298D2BDB2}" type="datetimeFigureOut">
              <a:rPr lang="da-DK" smtClean="0"/>
              <a:t>29-11-2023</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61B75008-C3FD-4E8D-8E4A-8F4C3620BEBF}" type="slidenum">
              <a:rPr lang="da-DK" smtClean="0"/>
              <a:t>‹nr.›</a:t>
            </a:fld>
            <a:endParaRPr lang="da-DK"/>
          </a:p>
        </p:txBody>
      </p:sp>
    </p:spTree>
    <p:extLst>
      <p:ext uri="{BB962C8B-B14F-4D97-AF65-F5344CB8AC3E}">
        <p14:creationId xmlns:p14="http://schemas.microsoft.com/office/powerpoint/2010/main" val="3871490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smtClean="0"/>
              <a:t>Klik for at redigere i master</a:t>
            </a:r>
            <a:endParaRPr lang="da-DK"/>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4" name="Pladsholder til indhold 3"/>
          <p:cNvSpPr>
            <a:spLocks noGrp="1"/>
          </p:cNvSpPr>
          <p:nvPr>
            <p:ph sz="half" idx="2"/>
          </p:nvPr>
        </p:nvSpPr>
        <p:spPr>
          <a:xfrm>
            <a:off x="839788" y="2505075"/>
            <a:ext cx="5157787" cy="368458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6" name="Pladsholder til indhold 5"/>
          <p:cNvSpPr>
            <a:spLocks noGrp="1"/>
          </p:cNvSpPr>
          <p:nvPr>
            <p:ph sz="quarter" idx="4"/>
          </p:nvPr>
        </p:nvSpPr>
        <p:spPr>
          <a:xfrm>
            <a:off x="6172200" y="2505075"/>
            <a:ext cx="5183188" cy="368458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E769BB6C-8BA1-474C-9033-296298D2BDB2}" type="datetimeFigureOut">
              <a:rPr lang="da-DK" smtClean="0"/>
              <a:t>29-11-2023</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slidenummer 8"/>
          <p:cNvSpPr>
            <a:spLocks noGrp="1"/>
          </p:cNvSpPr>
          <p:nvPr>
            <p:ph type="sldNum" sz="quarter" idx="12"/>
          </p:nvPr>
        </p:nvSpPr>
        <p:spPr/>
        <p:txBody>
          <a:bodyPr/>
          <a:lstStyle/>
          <a:p>
            <a:fld id="{61B75008-C3FD-4E8D-8E4A-8F4C3620BEBF}" type="slidenum">
              <a:rPr lang="da-DK" smtClean="0"/>
              <a:t>‹nr.›</a:t>
            </a:fld>
            <a:endParaRPr lang="da-DK"/>
          </a:p>
        </p:txBody>
      </p:sp>
    </p:spTree>
    <p:extLst>
      <p:ext uri="{BB962C8B-B14F-4D97-AF65-F5344CB8AC3E}">
        <p14:creationId xmlns:p14="http://schemas.microsoft.com/office/powerpoint/2010/main" val="3353660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E769BB6C-8BA1-474C-9033-296298D2BDB2}" type="datetimeFigureOut">
              <a:rPr lang="da-DK" smtClean="0"/>
              <a:t>29-11-2023</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slidenummer 4"/>
          <p:cNvSpPr>
            <a:spLocks noGrp="1"/>
          </p:cNvSpPr>
          <p:nvPr>
            <p:ph type="sldNum" sz="quarter" idx="12"/>
          </p:nvPr>
        </p:nvSpPr>
        <p:spPr/>
        <p:txBody>
          <a:bodyPr/>
          <a:lstStyle/>
          <a:p>
            <a:fld id="{61B75008-C3FD-4E8D-8E4A-8F4C3620BEBF}" type="slidenum">
              <a:rPr lang="da-DK" smtClean="0"/>
              <a:t>‹nr.›</a:t>
            </a:fld>
            <a:endParaRPr lang="da-DK"/>
          </a:p>
        </p:txBody>
      </p:sp>
    </p:spTree>
    <p:extLst>
      <p:ext uri="{BB962C8B-B14F-4D97-AF65-F5344CB8AC3E}">
        <p14:creationId xmlns:p14="http://schemas.microsoft.com/office/powerpoint/2010/main" val="929306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E769BB6C-8BA1-474C-9033-296298D2BDB2}" type="datetimeFigureOut">
              <a:rPr lang="da-DK" smtClean="0"/>
              <a:t>29-11-2023</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slidenummer 3"/>
          <p:cNvSpPr>
            <a:spLocks noGrp="1"/>
          </p:cNvSpPr>
          <p:nvPr>
            <p:ph type="sldNum" sz="quarter" idx="12"/>
          </p:nvPr>
        </p:nvSpPr>
        <p:spPr/>
        <p:txBody>
          <a:bodyPr/>
          <a:lstStyle/>
          <a:p>
            <a:fld id="{61B75008-C3FD-4E8D-8E4A-8F4C3620BEBF}" type="slidenum">
              <a:rPr lang="da-DK" smtClean="0"/>
              <a:t>‹nr.›</a:t>
            </a:fld>
            <a:endParaRPr lang="da-DK"/>
          </a:p>
        </p:txBody>
      </p:sp>
    </p:spTree>
    <p:extLst>
      <p:ext uri="{BB962C8B-B14F-4D97-AF65-F5344CB8AC3E}">
        <p14:creationId xmlns:p14="http://schemas.microsoft.com/office/powerpoint/2010/main" val="1354075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5" name="Pladsholder til dato 4"/>
          <p:cNvSpPr>
            <a:spLocks noGrp="1"/>
          </p:cNvSpPr>
          <p:nvPr>
            <p:ph type="dt" sz="half" idx="10"/>
          </p:nvPr>
        </p:nvSpPr>
        <p:spPr/>
        <p:txBody>
          <a:bodyPr/>
          <a:lstStyle/>
          <a:p>
            <a:fld id="{E769BB6C-8BA1-474C-9033-296298D2BDB2}" type="datetimeFigureOut">
              <a:rPr lang="da-DK" smtClean="0"/>
              <a:t>29-11-2023</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61B75008-C3FD-4E8D-8E4A-8F4C3620BEBF}" type="slidenum">
              <a:rPr lang="da-DK" smtClean="0"/>
              <a:t>‹nr.›</a:t>
            </a:fld>
            <a:endParaRPr lang="da-DK"/>
          </a:p>
        </p:txBody>
      </p:sp>
    </p:spTree>
    <p:extLst>
      <p:ext uri="{BB962C8B-B14F-4D97-AF65-F5344CB8AC3E}">
        <p14:creationId xmlns:p14="http://schemas.microsoft.com/office/powerpoint/2010/main" val="3107037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5" name="Pladsholder til dato 4"/>
          <p:cNvSpPr>
            <a:spLocks noGrp="1"/>
          </p:cNvSpPr>
          <p:nvPr>
            <p:ph type="dt" sz="half" idx="10"/>
          </p:nvPr>
        </p:nvSpPr>
        <p:spPr/>
        <p:txBody>
          <a:bodyPr/>
          <a:lstStyle/>
          <a:p>
            <a:fld id="{E769BB6C-8BA1-474C-9033-296298D2BDB2}" type="datetimeFigureOut">
              <a:rPr lang="da-DK" smtClean="0"/>
              <a:t>29-11-2023</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61B75008-C3FD-4E8D-8E4A-8F4C3620BEBF}" type="slidenum">
              <a:rPr lang="da-DK" smtClean="0"/>
              <a:t>‹nr.›</a:t>
            </a:fld>
            <a:endParaRPr lang="da-DK"/>
          </a:p>
        </p:txBody>
      </p:sp>
    </p:spTree>
    <p:extLst>
      <p:ext uri="{BB962C8B-B14F-4D97-AF65-F5344CB8AC3E}">
        <p14:creationId xmlns:p14="http://schemas.microsoft.com/office/powerpoint/2010/main" val="1558984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69BB6C-8BA1-474C-9033-296298D2BDB2}" type="datetimeFigureOut">
              <a:rPr lang="da-DK" smtClean="0"/>
              <a:t>29-11-2023</a:t>
            </a:fld>
            <a:endParaRPr lang="da-DK"/>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B75008-C3FD-4E8D-8E4A-8F4C3620BEBF}" type="slidenum">
              <a:rPr lang="da-DK" smtClean="0"/>
              <a:t>‹nr.›</a:t>
            </a:fld>
            <a:endParaRPr lang="da-DK"/>
          </a:p>
        </p:txBody>
      </p:sp>
    </p:spTree>
    <p:extLst>
      <p:ext uri="{BB962C8B-B14F-4D97-AF65-F5344CB8AC3E}">
        <p14:creationId xmlns:p14="http://schemas.microsoft.com/office/powerpoint/2010/main" val="1532363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s://demens.assens.dk/samlivsfortaellinger"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ctrTitle"/>
          </p:nvPr>
        </p:nvSpPr>
        <p:spPr/>
        <p:txBody>
          <a:bodyPr>
            <a:normAutofit fontScale="90000"/>
          </a:bodyPr>
          <a:lstStyle/>
          <a:p>
            <a:pPr lvl="0">
              <a:spcBef>
                <a:spcPts val="1000"/>
              </a:spcBef>
            </a:pPr>
            <a:r>
              <a:rPr lang="da-DK" b="1" dirty="0" smtClean="0">
                <a:solidFill>
                  <a:prstClr val="black"/>
                </a:solidFill>
                <a:latin typeface="Tw Cen MT" panose="020B0602020104020603" pitchFamily="34" charset="0"/>
                <a:ea typeface="+mn-ea"/>
                <a:cs typeface="+mn-cs"/>
              </a:rPr>
              <a:t/>
            </a:r>
            <a:br>
              <a:rPr lang="da-DK" b="1" dirty="0" smtClean="0">
                <a:solidFill>
                  <a:prstClr val="black"/>
                </a:solidFill>
                <a:latin typeface="Tw Cen MT" panose="020B0602020104020603" pitchFamily="34" charset="0"/>
                <a:ea typeface="+mn-ea"/>
                <a:cs typeface="+mn-cs"/>
              </a:rPr>
            </a:br>
            <a:r>
              <a:rPr lang="da-DK" b="1" dirty="0">
                <a:solidFill>
                  <a:prstClr val="black"/>
                </a:solidFill>
                <a:latin typeface="Tw Cen MT" panose="020B0602020104020603" pitchFamily="34" charset="0"/>
                <a:ea typeface="+mn-ea"/>
                <a:cs typeface="+mn-cs"/>
              </a:rPr>
              <a:t/>
            </a:r>
            <a:br>
              <a:rPr lang="da-DK" b="1" dirty="0">
                <a:solidFill>
                  <a:prstClr val="black"/>
                </a:solidFill>
                <a:latin typeface="Tw Cen MT" panose="020B0602020104020603" pitchFamily="34" charset="0"/>
                <a:ea typeface="+mn-ea"/>
                <a:cs typeface="+mn-cs"/>
              </a:rPr>
            </a:br>
            <a:r>
              <a:rPr lang="da-DK" b="1" dirty="0" smtClean="0">
                <a:solidFill>
                  <a:prstClr val="black"/>
                </a:solidFill>
                <a:latin typeface="Tw Cen MT" panose="020B0602020104020603" pitchFamily="34" charset="0"/>
                <a:ea typeface="+mn-ea"/>
                <a:cs typeface="+mn-cs"/>
              </a:rPr>
              <a:t/>
            </a:r>
            <a:br>
              <a:rPr lang="da-DK" b="1" dirty="0" smtClean="0">
                <a:solidFill>
                  <a:prstClr val="black"/>
                </a:solidFill>
                <a:latin typeface="Tw Cen MT" panose="020B0602020104020603" pitchFamily="34" charset="0"/>
                <a:ea typeface="+mn-ea"/>
                <a:cs typeface="+mn-cs"/>
              </a:rPr>
            </a:br>
            <a:r>
              <a:rPr lang="da-DK" b="1" dirty="0">
                <a:solidFill>
                  <a:prstClr val="black"/>
                </a:solidFill>
                <a:latin typeface="Tw Cen MT" panose="020B0602020104020603" pitchFamily="34" charset="0"/>
                <a:ea typeface="+mn-ea"/>
                <a:cs typeface="+mn-cs"/>
              </a:rPr>
              <a:t/>
            </a:r>
            <a:br>
              <a:rPr lang="da-DK" b="1" dirty="0">
                <a:solidFill>
                  <a:prstClr val="black"/>
                </a:solidFill>
                <a:latin typeface="Tw Cen MT" panose="020B0602020104020603" pitchFamily="34" charset="0"/>
                <a:ea typeface="+mn-ea"/>
                <a:cs typeface="+mn-cs"/>
              </a:rPr>
            </a:br>
            <a:r>
              <a:rPr lang="da-DK" b="1" dirty="0" smtClean="0">
                <a:solidFill>
                  <a:prstClr val="black"/>
                </a:solidFill>
                <a:latin typeface="Tw Cen MT" panose="020B0602020104020603" pitchFamily="34" charset="0"/>
                <a:ea typeface="+mn-ea"/>
                <a:cs typeface="+mn-cs"/>
              </a:rPr>
              <a:t/>
            </a:r>
            <a:br>
              <a:rPr lang="da-DK" b="1" dirty="0" smtClean="0">
                <a:solidFill>
                  <a:prstClr val="black"/>
                </a:solidFill>
                <a:latin typeface="Tw Cen MT" panose="020B0602020104020603" pitchFamily="34" charset="0"/>
                <a:ea typeface="+mn-ea"/>
                <a:cs typeface="+mn-cs"/>
              </a:rPr>
            </a:br>
            <a:r>
              <a:rPr lang="da-DK" b="1" dirty="0" smtClean="0">
                <a:solidFill>
                  <a:prstClr val="black"/>
                </a:solidFill>
                <a:latin typeface="Tw Cen MT" panose="020B0602020104020603" pitchFamily="34" charset="0"/>
                <a:ea typeface="+mn-ea"/>
                <a:cs typeface="+mn-cs"/>
              </a:rPr>
              <a:t/>
            </a:r>
            <a:br>
              <a:rPr lang="da-DK" b="1" dirty="0" smtClean="0">
                <a:solidFill>
                  <a:prstClr val="black"/>
                </a:solidFill>
                <a:latin typeface="Tw Cen MT" panose="020B0602020104020603" pitchFamily="34" charset="0"/>
                <a:ea typeface="+mn-ea"/>
                <a:cs typeface="+mn-cs"/>
              </a:rPr>
            </a:br>
            <a:r>
              <a:rPr lang="da-DK" b="1" dirty="0">
                <a:solidFill>
                  <a:prstClr val="black"/>
                </a:solidFill>
                <a:latin typeface="Tw Cen MT" panose="020B0602020104020603" pitchFamily="34" charset="0"/>
                <a:ea typeface="+mn-ea"/>
                <a:cs typeface="+mn-cs"/>
              </a:rPr>
              <a:t/>
            </a:r>
            <a:br>
              <a:rPr lang="da-DK" b="1" dirty="0">
                <a:solidFill>
                  <a:prstClr val="black"/>
                </a:solidFill>
                <a:latin typeface="Tw Cen MT" panose="020B0602020104020603" pitchFamily="34" charset="0"/>
                <a:ea typeface="+mn-ea"/>
                <a:cs typeface="+mn-cs"/>
              </a:rPr>
            </a:br>
            <a:r>
              <a:rPr lang="da-DK" b="1" dirty="0" smtClean="0">
                <a:solidFill>
                  <a:prstClr val="black"/>
                </a:solidFill>
                <a:latin typeface="Tw Cen MT" panose="020B0602020104020603" pitchFamily="34" charset="0"/>
                <a:ea typeface="+mn-ea"/>
                <a:cs typeface="+mn-cs"/>
              </a:rPr>
              <a:t/>
            </a:r>
            <a:br>
              <a:rPr lang="da-DK" b="1" dirty="0" smtClean="0">
                <a:solidFill>
                  <a:prstClr val="black"/>
                </a:solidFill>
                <a:latin typeface="Tw Cen MT" panose="020B0602020104020603" pitchFamily="34" charset="0"/>
                <a:ea typeface="+mn-ea"/>
                <a:cs typeface="+mn-cs"/>
              </a:rPr>
            </a:br>
            <a:r>
              <a:rPr lang="da-DK" b="1" dirty="0" smtClean="0">
                <a:solidFill>
                  <a:prstClr val="black"/>
                </a:solidFill>
                <a:latin typeface="Tw Cen MT" panose="020B0602020104020603" pitchFamily="34" charset="0"/>
                <a:ea typeface="+mn-ea"/>
                <a:cs typeface="+mn-cs"/>
              </a:rPr>
              <a:t>Samlivsfortællinger</a:t>
            </a:r>
            <a:r>
              <a:rPr lang="da-DK" sz="4800" b="1" dirty="0" smtClean="0">
                <a:solidFill>
                  <a:prstClr val="black"/>
                </a:solidFill>
                <a:latin typeface="Tw Cen MT" panose="020B0602020104020603" pitchFamily="34" charset="0"/>
                <a:ea typeface="+mn-ea"/>
                <a:cs typeface="+mn-cs"/>
              </a:rPr>
              <a:t> </a:t>
            </a:r>
            <a:r>
              <a:rPr lang="da-DK" sz="4800" b="1" dirty="0">
                <a:solidFill>
                  <a:prstClr val="black"/>
                </a:solidFill>
                <a:latin typeface="Tw Cen MT" panose="020B0602020104020603" pitchFamily="34" charset="0"/>
                <a:ea typeface="+mn-ea"/>
                <a:cs typeface="+mn-cs"/>
              </a:rPr>
              <a:t/>
            </a:r>
            <a:br>
              <a:rPr lang="da-DK" sz="4800" b="1" dirty="0">
                <a:solidFill>
                  <a:prstClr val="black"/>
                </a:solidFill>
                <a:latin typeface="Tw Cen MT" panose="020B0602020104020603" pitchFamily="34" charset="0"/>
                <a:ea typeface="+mn-ea"/>
                <a:cs typeface="+mn-cs"/>
              </a:rPr>
            </a:br>
            <a:r>
              <a:rPr lang="da-DK" sz="2400" dirty="0">
                <a:solidFill>
                  <a:prstClr val="black"/>
                </a:solidFill>
                <a:latin typeface="Tw Cen MT" panose="020B0602020104020603" pitchFamily="34" charset="0"/>
                <a:ea typeface="+mn-ea"/>
                <a:cs typeface="+mn-cs"/>
              </a:rPr>
              <a:t/>
            </a:r>
            <a:br>
              <a:rPr lang="da-DK" sz="2400" dirty="0">
                <a:solidFill>
                  <a:prstClr val="black"/>
                </a:solidFill>
                <a:latin typeface="Tw Cen MT" panose="020B0602020104020603" pitchFamily="34" charset="0"/>
                <a:ea typeface="+mn-ea"/>
                <a:cs typeface="+mn-cs"/>
              </a:rPr>
            </a:br>
            <a:endParaRPr lang="da-DK" dirty="0"/>
          </a:p>
        </p:txBody>
      </p:sp>
      <p:sp>
        <p:nvSpPr>
          <p:cNvPr id="3" name="Undertitel 2"/>
          <p:cNvSpPr>
            <a:spLocks noGrp="1"/>
          </p:cNvSpPr>
          <p:nvPr>
            <p:ph type="subTitle" idx="1"/>
          </p:nvPr>
        </p:nvSpPr>
        <p:spPr>
          <a:xfrm>
            <a:off x="1678112" y="2471881"/>
            <a:ext cx="9144000" cy="1655762"/>
          </a:xfrm>
        </p:spPr>
        <p:txBody>
          <a:bodyPr/>
          <a:lstStyle/>
          <a:p>
            <a:r>
              <a:rPr lang="da-DK" dirty="0"/>
              <a:t>Et relationscentreret perspektiv på livet med demens </a:t>
            </a:r>
          </a:p>
        </p:txBody>
      </p:sp>
    </p:spTree>
    <p:extLst>
      <p:ext uri="{BB962C8B-B14F-4D97-AF65-F5344CB8AC3E}">
        <p14:creationId xmlns:p14="http://schemas.microsoft.com/office/powerpoint/2010/main" val="4587453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p:txBody>
          <a:bodyPr>
            <a:normAutofit/>
          </a:bodyPr>
          <a:lstStyle/>
          <a:p>
            <a:r>
              <a:rPr lang="da-DK" sz="4800" b="1" dirty="0" smtClean="0"/>
              <a:t>Øvelsen trin-for-trin</a:t>
            </a:r>
            <a:endParaRPr lang="da-DK" sz="4800" b="1" dirty="0"/>
          </a:p>
        </p:txBody>
      </p:sp>
      <p:sp>
        <p:nvSpPr>
          <p:cNvPr id="3" name="Pladsholder til indhold 2"/>
          <p:cNvSpPr>
            <a:spLocks noGrp="1"/>
          </p:cNvSpPr>
          <p:nvPr>
            <p:ph idx="1"/>
          </p:nvPr>
        </p:nvSpPr>
        <p:spPr/>
        <p:txBody>
          <a:bodyPr/>
          <a:lstStyle/>
          <a:p>
            <a:pPr marL="0" indent="0">
              <a:buNone/>
            </a:pPr>
            <a:r>
              <a:rPr lang="da-DK" sz="3200" b="1" dirty="0" smtClean="0">
                <a:latin typeface="+mj-lt"/>
              </a:rPr>
              <a:t>Trin 1) I grupper af tre (15 min.) </a:t>
            </a:r>
          </a:p>
          <a:p>
            <a:r>
              <a:rPr lang="da-DK" sz="2600" dirty="0" smtClean="0">
                <a:latin typeface="+mj-lt"/>
              </a:rPr>
              <a:t>Se hver jeres animerede fortælling på jeres smartphones. </a:t>
            </a:r>
            <a:endParaRPr lang="da-DK" sz="2600" dirty="0">
              <a:latin typeface="+mj-lt"/>
            </a:endParaRPr>
          </a:p>
          <a:p>
            <a:r>
              <a:rPr lang="da-DK" sz="2600" dirty="0" smtClean="0">
                <a:latin typeface="+mj-lt"/>
              </a:rPr>
              <a:t>Udfyld jeres »Fortællekort«. </a:t>
            </a:r>
          </a:p>
          <a:p>
            <a:pPr marL="0" indent="0">
              <a:buNone/>
            </a:pPr>
            <a:r>
              <a:rPr lang="da-DK" dirty="0" smtClean="0"/>
              <a:t> </a:t>
            </a:r>
            <a:endParaRPr lang="da-DK" dirty="0"/>
          </a:p>
        </p:txBody>
      </p:sp>
      <p:pic>
        <p:nvPicPr>
          <p:cNvPr id="6" name="Billed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91381" y="511337"/>
            <a:ext cx="1567246" cy="1567246"/>
          </a:xfrm>
          <a:prstGeom prst="rect">
            <a:avLst/>
          </a:prstGeom>
        </p:spPr>
      </p:pic>
    </p:spTree>
    <p:extLst>
      <p:ext uri="{BB962C8B-B14F-4D97-AF65-F5344CB8AC3E}">
        <p14:creationId xmlns:p14="http://schemas.microsoft.com/office/powerpoint/2010/main" val="6541559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p:txBody>
          <a:bodyPr>
            <a:normAutofit/>
          </a:bodyPr>
          <a:lstStyle/>
          <a:p>
            <a:r>
              <a:rPr lang="da-DK" sz="4800" b="1" dirty="0" smtClean="0"/>
              <a:t>Øvelsen trin-for-trin</a:t>
            </a:r>
            <a:endParaRPr lang="da-DK" sz="4800" b="1" dirty="0"/>
          </a:p>
        </p:txBody>
      </p:sp>
      <p:sp>
        <p:nvSpPr>
          <p:cNvPr id="3" name="Pladsholder til indhold 2"/>
          <p:cNvSpPr>
            <a:spLocks noGrp="1"/>
          </p:cNvSpPr>
          <p:nvPr>
            <p:ph idx="1"/>
          </p:nvPr>
        </p:nvSpPr>
        <p:spPr/>
        <p:txBody>
          <a:bodyPr/>
          <a:lstStyle/>
          <a:p>
            <a:pPr marL="0" indent="0">
              <a:buNone/>
            </a:pPr>
            <a:r>
              <a:rPr lang="da-DK" sz="3200" b="1" dirty="0" smtClean="0">
                <a:latin typeface="+mj-lt"/>
              </a:rPr>
              <a:t>Trin 2) I grupper af tre (45-60 min.) </a:t>
            </a:r>
          </a:p>
          <a:p>
            <a:r>
              <a:rPr lang="da-DK" sz="2600" dirty="0" err="1">
                <a:latin typeface="+mj-lt"/>
              </a:rPr>
              <a:t>È</a:t>
            </a:r>
            <a:r>
              <a:rPr lang="da-DK" sz="2600" dirty="0" err="1" smtClean="0">
                <a:latin typeface="+mj-lt"/>
              </a:rPr>
              <a:t>n</a:t>
            </a:r>
            <a:r>
              <a:rPr lang="da-DK" sz="2600" dirty="0" smtClean="0">
                <a:latin typeface="+mj-lt"/>
              </a:rPr>
              <a:t> deltager starter med at stille spørgsmål ud fra </a:t>
            </a:r>
            <a:r>
              <a:rPr lang="da-DK" sz="2600" b="1" dirty="0" smtClean="0">
                <a:latin typeface="+mj-lt"/>
              </a:rPr>
              <a:t>Spørgekorte</a:t>
            </a:r>
            <a:r>
              <a:rPr lang="da-DK" sz="2600" dirty="0" smtClean="0">
                <a:latin typeface="+mj-lt"/>
              </a:rPr>
              <a:t>t, én deltager bevarer spørgsmålene ud fra Fortællekort, og én deltager lytter efter nøgleord ud fra </a:t>
            </a:r>
            <a:r>
              <a:rPr lang="da-DK" sz="2600" dirty="0" err="1" smtClean="0">
                <a:latin typeface="+mj-lt"/>
              </a:rPr>
              <a:t>Lyttekortet</a:t>
            </a:r>
            <a:r>
              <a:rPr lang="da-DK" sz="2600" dirty="0" smtClean="0">
                <a:latin typeface="+mj-lt"/>
              </a:rPr>
              <a:t>. </a:t>
            </a:r>
            <a:endParaRPr lang="da-DK" sz="2600" b="1" dirty="0">
              <a:latin typeface="+mj-lt"/>
            </a:endParaRPr>
          </a:p>
          <a:p>
            <a:r>
              <a:rPr lang="da-DK" sz="2600" dirty="0" smtClean="0">
                <a:latin typeface="+mj-lt"/>
              </a:rPr>
              <a:t>Fortsæt til alle deltagere har prøvet at spørge, fortælle og lytte.</a:t>
            </a:r>
          </a:p>
          <a:p>
            <a:pPr>
              <a:buFontTx/>
              <a:buChar char="-"/>
            </a:pPr>
            <a:endParaRPr lang="da-DK" dirty="0" smtClean="0"/>
          </a:p>
          <a:p>
            <a:pPr>
              <a:buFontTx/>
              <a:buChar char="-"/>
            </a:pPr>
            <a:endParaRPr lang="da-DK" dirty="0"/>
          </a:p>
        </p:txBody>
      </p:sp>
      <p:pic>
        <p:nvPicPr>
          <p:cNvPr id="5" name="Billed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91381" y="511337"/>
            <a:ext cx="1567246" cy="1567246"/>
          </a:xfrm>
          <a:prstGeom prst="rect">
            <a:avLst/>
          </a:prstGeom>
        </p:spPr>
      </p:pic>
    </p:spTree>
    <p:extLst>
      <p:ext uri="{BB962C8B-B14F-4D97-AF65-F5344CB8AC3E}">
        <p14:creationId xmlns:p14="http://schemas.microsoft.com/office/powerpoint/2010/main" val="37524614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p:txBody>
          <a:bodyPr>
            <a:normAutofit/>
          </a:bodyPr>
          <a:lstStyle/>
          <a:p>
            <a:r>
              <a:rPr lang="da-DK" sz="4800" b="1" dirty="0" smtClean="0"/>
              <a:t>Øvelsen trin-for-trin</a:t>
            </a:r>
            <a:endParaRPr lang="da-DK" sz="4800" b="1" dirty="0"/>
          </a:p>
        </p:txBody>
      </p:sp>
      <p:sp>
        <p:nvSpPr>
          <p:cNvPr id="3" name="Pladsholder til indhold 2"/>
          <p:cNvSpPr>
            <a:spLocks noGrp="1"/>
          </p:cNvSpPr>
          <p:nvPr>
            <p:ph idx="1"/>
          </p:nvPr>
        </p:nvSpPr>
        <p:spPr>
          <a:xfrm>
            <a:off x="820271" y="1825625"/>
            <a:ext cx="10515600" cy="4351338"/>
          </a:xfrm>
        </p:spPr>
        <p:txBody>
          <a:bodyPr/>
          <a:lstStyle/>
          <a:p>
            <a:pPr marL="0" indent="0">
              <a:buNone/>
            </a:pPr>
            <a:r>
              <a:rPr lang="da-DK" sz="3200" b="1" dirty="0" smtClean="0">
                <a:latin typeface="+mj-lt"/>
              </a:rPr>
              <a:t>Trin 3) Del i fællesskab (15 min.)</a:t>
            </a:r>
          </a:p>
          <a:p>
            <a:r>
              <a:rPr lang="da-DK" sz="2600" dirty="0" smtClean="0">
                <a:latin typeface="+mj-lt"/>
              </a:rPr>
              <a:t>Hvordan det var at fortælle på vegne af andre?</a:t>
            </a:r>
          </a:p>
          <a:p>
            <a:r>
              <a:rPr lang="da-DK" sz="2600" dirty="0" smtClean="0">
                <a:latin typeface="+mj-lt"/>
              </a:rPr>
              <a:t>Hvordan det var at spørge ind til fortællingen?</a:t>
            </a:r>
          </a:p>
          <a:p>
            <a:r>
              <a:rPr lang="da-DK" sz="2600" dirty="0" smtClean="0">
                <a:latin typeface="+mj-lt"/>
              </a:rPr>
              <a:t>Hvordan det var at lytte til fortællingen?</a:t>
            </a:r>
          </a:p>
          <a:p>
            <a:pPr>
              <a:buFontTx/>
              <a:buChar char="-"/>
            </a:pPr>
            <a:endParaRPr lang="da-DK" dirty="0"/>
          </a:p>
          <a:p>
            <a:pPr marL="0" indent="0">
              <a:buNone/>
            </a:pPr>
            <a:endParaRPr lang="da-DK" dirty="0"/>
          </a:p>
        </p:txBody>
      </p:sp>
      <p:pic>
        <p:nvPicPr>
          <p:cNvPr id="5" name="Billed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91381" y="511337"/>
            <a:ext cx="1567246" cy="1567246"/>
          </a:xfrm>
          <a:prstGeom prst="rect">
            <a:avLst/>
          </a:prstGeom>
        </p:spPr>
      </p:pic>
    </p:spTree>
    <p:extLst>
      <p:ext uri="{BB962C8B-B14F-4D97-AF65-F5344CB8AC3E}">
        <p14:creationId xmlns:p14="http://schemas.microsoft.com/office/powerpoint/2010/main" val="31230270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ctrTitle"/>
          </p:nvPr>
        </p:nvSpPr>
        <p:spPr>
          <a:xfrm>
            <a:off x="-3563007" y="-1557775"/>
            <a:ext cx="9144000" cy="2387600"/>
          </a:xfrm>
        </p:spPr>
        <p:txBody>
          <a:bodyPr>
            <a:normAutofit/>
          </a:bodyPr>
          <a:lstStyle/>
          <a:p>
            <a:r>
              <a:rPr lang="da-DK" sz="3200" dirty="0" smtClean="0"/>
              <a:t>Øvelse</a:t>
            </a:r>
            <a:r>
              <a:rPr lang="da-DK" sz="3200" dirty="0" smtClean="0">
                <a:latin typeface="Corbel" panose="020B0503020204020204" pitchFamily="34" charset="0"/>
              </a:rPr>
              <a:t> 3</a:t>
            </a:r>
            <a:endParaRPr lang="da-DK" sz="3200" dirty="0">
              <a:latin typeface="Corbel" panose="020B0503020204020204" pitchFamily="34" charset="0"/>
            </a:endParaRPr>
          </a:p>
        </p:txBody>
      </p:sp>
      <p:sp>
        <p:nvSpPr>
          <p:cNvPr id="3" name="Undertitel 2"/>
          <p:cNvSpPr>
            <a:spLocks noGrp="1"/>
          </p:cNvSpPr>
          <p:nvPr>
            <p:ph type="subTitle" idx="1"/>
          </p:nvPr>
        </p:nvSpPr>
        <p:spPr>
          <a:xfrm>
            <a:off x="-1450428" y="829825"/>
            <a:ext cx="9144000" cy="1655762"/>
          </a:xfrm>
        </p:spPr>
        <p:txBody>
          <a:bodyPr>
            <a:normAutofit/>
          </a:bodyPr>
          <a:lstStyle/>
          <a:p>
            <a:r>
              <a:rPr lang="da-DK" sz="4800" b="1" dirty="0" smtClean="0">
                <a:latin typeface="+mj-lt"/>
              </a:rPr>
              <a:t>Forandringer i praksis</a:t>
            </a:r>
            <a:endParaRPr lang="da-DK" sz="4800" b="1" dirty="0">
              <a:latin typeface="+mj-lt"/>
            </a:endParaRPr>
          </a:p>
        </p:txBody>
      </p:sp>
      <p:pic>
        <p:nvPicPr>
          <p:cNvPr id="7" name="Billed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400000">
            <a:off x="-120635" y="3042127"/>
            <a:ext cx="3936508" cy="3695238"/>
          </a:xfrm>
          <a:prstGeom prst="rect">
            <a:avLst/>
          </a:prstGeom>
        </p:spPr>
      </p:pic>
      <p:pic>
        <p:nvPicPr>
          <p:cNvPr id="8" name="Billed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19728" y="337327"/>
            <a:ext cx="1620061" cy="1620061"/>
          </a:xfrm>
          <a:prstGeom prst="rect">
            <a:avLst/>
          </a:prstGeom>
        </p:spPr>
      </p:pic>
    </p:spTree>
    <p:extLst>
      <p:ext uri="{BB962C8B-B14F-4D97-AF65-F5344CB8AC3E}">
        <p14:creationId xmlns:p14="http://schemas.microsoft.com/office/powerpoint/2010/main" val="38190032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p:txBody>
          <a:bodyPr>
            <a:normAutofit/>
          </a:bodyPr>
          <a:lstStyle/>
          <a:p>
            <a:r>
              <a:rPr lang="da-DK" sz="4800" b="1" dirty="0" smtClean="0"/>
              <a:t>Formål og introduktion</a:t>
            </a:r>
            <a:endParaRPr lang="da-DK" sz="4800" b="1" dirty="0"/>
          </a:p>
        </p:txBody>
      </p:sp>
      <p:sp>
        <p:nvSpPr>
          <p:cNvPr id="3" name="Pladsholder til indhold 2"/>
          <p:cNvSpPr>
            <a:spLocks noGrp="1"/>
          </p:cNvSpPr>
          <p:nvPr>
            <p:ph idx="1"/>
          </p:nvPr>
        </p:nvSpPr>
        <p:spPr/>
        <p:txBody>
          <a:bodyPr>
            <a:normAutofit lnSpcReduction="10000"/>
          </a:bodyPr>
          <a:lstStyle/>
          <a:p>
            <a:pPr marL="0" indent="0">
              <a:buNone/>
            </a:pPr>
            <a:r>
              <a:rPr lang="da-DK" sz="3200" b="1" dirty="0" smtClean="0">
                <a:latin typeface="+mj-lt"/>
              </a:rPr>
              <a:t>Øvelsens formål</a:t>
            </a:r>
          </a:p>
          <a:p>
            <a:pPr marL="0" indent="0">
              <a:buNone/>
            </a:pPr>
            <a:r>
              <a:rPr lang="da-DK" sz="2600" dirty="0" smtClean="0">
                <a:latin typeface="+mj-lt"/>
              </a:rPr>
              <a:t>At </a:t>
            </a:r>
            <a:r>
              <a:rPr lang="da-DK" sz="2600" dirty="0">
                <a:latin typeface="+mj-lt"/>
              </a:rPr>
              <a:t>igangsætte drøftelser om, hvilke forandringer det kræver at integrere det relationscentrerede perspektiv i praksis</a:t>
            </a:r>
            <a:r>
              <a:rPr lang="da-DK" sz="2600" dirty="0" smtClean="0">
                <a:latin typeface="+mj-lt"/>
              </a:rPr>
              <a:t>.</a:t>
            </a:r>
          </a:p>
          <a:p>
            <a:pPr marL="0" indent="0">
              <a:buNone/>
            </a:pPr>
            <a:endParaRPr lang="da-DK" dirty="0" smtClean="0"/>
          </a:p>
          <a:p>
            <a:pPr marL="0" indent="0">
              <a:buNone/>
            </a:pPr>
            <a:r>
              <a:rPr lang="da-DK" sz="3200" b="1" dirty="0">
                <a:latin typeface="+mj-lt"/>
              </a:rPr>
              <a:t>Rammen for øvelsen</a:t>
            </a:r>
          </a:p>
          <a:p>
            <a:pPr marL="0" indent="0">
              <a:buNone/>
            </a:pPr>
            <a:r>
              <a:rPr lang="da-DK" sz="2600" dirty="0">
                <a:latin typeface="+mj-lt"/>
              </a:rPr>
              <a:t>• Alle personlige oplysninger er fortrolige. </a:t>
            </a:r>
          </a:p>
          <a:p>
            <a:pPr marL="0" indent="0">
              <a:buNone/>
            </a:pPr>
            <a:r>
              <a:rPr lang="da-DK" sz="2600" dirty="0">
                <a:latin typeface="+mj-lt"/>
              </a:rPr>
              <a:t>• Alle delte erfaringer har værdi. </a:t>
            </a:r>
          </a:p>
          <a:p>
            <a:pPr marL="0" indent="0">
              <a:buNone/>
            </a:pPr>
            <a:r>
              <a:rPr lang="da-DK" sz="2600" dirty="0">
                <a:latin typeface="+mj-lt"/>
              </a:rPr>
              <a:t>• Nysgerrighed på hinandens udsagn er </a:t>
            </a:r>
            <a:r>
              <a:rPr lang="da-DK" sz="2600" dirty="0" smtClean="0">
                <a:latin typeface="+mj-lt"/>
              </a:rPr>
              <a:t>vigtig.</a:t>
            </a:r>
            <a:endParaRPr lang="da-DK" sz="2600" dirty="0">
              <a:latin typeface="+mj-lt"/>
            </a:endParaRPr>
          </a:p>
          <a:p>
            <a:pPr marL="0" indent="0">
              <a:buNone/>
            </a:pPr>
            <a:r>
              <a:rPr lang="da-DK" sz="2600" dirty="0">
                <a:latin typeface="+mj-lt"/>
              </a:rPr>
              <a:t>• Det er okay at skifte mening. </a:t>
            </a:r>
          </a:p>
          <a:p>
            <a:pPr marL="0" indent="0">
              <a:buNone/>
            </a:pPr>
            <a:endParaRPr lang="da-DK" dirty="0"/>
          </a:p>
        </p:txBody>
      </p:sp>
      <p:pic>
        <p:nvPicPr>
          <p:cNvPr id="5" name="Billed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19728" y="337327"/>
            <a:ext cx="1620061" cy="1620061"/>
          </a:xfrm>
          <a:prstGeom prst="rect">
            <a:avLst/>
          </a:prstGeom>
        </p:spPr>
      </p:pic>
    </p:spTree>
    <p:extLst>
      <p:ext uri="{BB962C8B-B14F-4D97-AF65-F5344CB8AC3E}">
        <p14:creationId xmlns:p14="http://schemas.microsoft.com/office/powerpoint/2010/main" val="16549415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12542293" cy="7055040"/>
          </a:xfrm>
          <a:prstGeom prst="rect">
            <a:avLst/>
          </a:prstGeom>
        </p:spPr>
      </p:pic>
      <p:sp>
        <p:nvSpPr>
          <p:cNvPr id="2" name="Titel 1"/>
          <p:cNvSpPr>
            <a:spLocks noGrp="1"/>
          </p:cNvSpPr>
          <p:nvPr>
            <p:ph type="title"/>
          </p:nvPr>
        </p:nvSpPr>
        <p:spPr/>
        <p:txBody>
          <a:bodyPr>
            <a:normAutofit/>
          </a:bodyPr>
          <a:lstStyle/>
          <a:p>
            <a:r>
              <a:rPr lang="da-DK" sz="4800" b="1" dirty="0" smtClean="0"/>
              <a:t>Øvelsen trin-for-trin</a:t>
            </a:r>
            <a:endParaRPr lang="da-DK" sz="4800" b="1" dirty="0"/>
          </a:p>
        </p:txBody>
      </p:sp>
      <p:sp>
        <p:nvSpPr>
          <p:cNvPr id="3" name="Pladsholder til indhold 2"/>
          <p:cNvSpPr>
            <a:spLocks noGrp="1"/>
          </p:cNvSpPr>
          <p:nvPr>
            <p:ph idx="1"/>
          </p:nvPr>
        </p:nvSpPr>
        <p:spPr/>
        <p:txBody>
          <a:bodyPr>
            <a:normAutofit/>
          </a:bodyPr>
          <a:lstStyle/>
          <a:p>
            <a:pPr marL="0" indent="0">
              <a:buNone/>
            </a:pPr>
            <a:r>
              <a:rPr lang="da-DK" sz="3200" b="1" dirty="0" smtClean="0">
                <a:latin typeface="+mj-lt"/>
              </a:rPr>
              <a:t>Trin 1) Drøft i grupper af tre-fire deltagere (15 min.)</a:t>
            </a:r>
            <a:endParaRPr lang="da-DK" sz="3200" b="1" dirty="0">
              <a:latin typeface="+mj-lt"/>
            </a:endParaRPr>
          </a:p>
          <a:p>
            <a:r>
              <a:rPr lang="da-DK" sz="2600" dirty="0">
                <a:latin typeface="+mj-lt"/>
              </a:rPr>
              <a:t>Hvad inspirerer samlivsfortællingerne jer til at forandre i praksis?</a:t>
            </a:r>
          </a:p>
          <a:p>
            <a:r>
              <a:rPr lang="da-DK" sz="2600" dirty="0">
                <a:latin typeface="+mj-lt"/>
              </a:rPr>
              <a:t>Hvad gør I allerede i dag, som understøtter den ønskede forandring?</a:t>
            </a:r>
          </a:p>
          <a:p>
            <a:r>
              <a:rPr lang="da-DK" sz="2600" dirty="0">
                <a:latin typeface="+mj-lt"/>
              </a:rPr>
              <a:t>Hvad kan I med fordel gøre mindre af for at imødekomme den ønskede forandring?</a:t>
            </a:r>
          </a:p>
          <a:p>
            <a:r>
              <a:rPr lang="da-DK" sz="2600" dirty="0">
                <a:latin typeface="+mj-lt"/>
              </a:rPr>
              <a:t>Hvis I havde mulighed for at skrue op for noget for at skabe forandringen, hvad skulle det så være?</a:t>
            </a:r>
          </a:p>
          <a:p>
            <a:pPr marL="0" indent="0">
              <a:buNone/>
            </a:pPr>
            <a:endParaRPr lang="da-DK" dirty="0"/>
          </a:p>
        </p:txBody>
      </p:sp>
      <p:pic>
        <p:nvPicPr>
          <p:cNvPr id="5" name="Billed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19728" y="337327"/>
            <a:ext cx="1620061" cy="1620061"/>
          </a:xfrm>
          <a:prstGeom prst="rect">
            <a:avLst/>
          </a:prstGeom>
        </p:spPr>
      </p:pic>
    </p:spTree>
    <p:extLst>
      <p:ext uri="{BB962C8B-B14F-4D97-AF65-F5344CB8AC3E}">
        <p14:creationId xmlns:p14="http://schemas.microsoft.com/office/powerpoint/2010/main" val="31432886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p:txBody>
          <a:bodyPr>
            <a:normAutofit/>
          </a:bodyPr>
          <a:lstStyle/>
          <a:p>
            <a:r>
              <a:rPr lang="da-DK" sz="4800" b="1" dirty="0" smtClean="0"/>
              <a:t>Øvelsen trin-for-trin</a:t>
            </a:r>
            <a:endParaRPr lang="da-DK" sz="4800" b="1" dirty="0"/>
          </a:p>
        </p:txBody>
      </p:sp>
      <p:sp>
        <p:nvSpPr>
          <p:cNvPr id="3" name="Pladsholder til indhold 2"/>
          <p:cNvSpPr>
            <a:spLocks noGrp="1"/>
          </p:cNvSpPr>
          <p:nvPr>
            <p:ph idx="1"/>
          </p:nvPr>
        </p:nvSpPr>
        <p:spPr/>
        <p:txBody>
          <a:bodyPr/>
          <a:lstStyle/>
          <a:p>
            <a:pPr marL="0" indent="0">
              <a:buNone/>
            </a:pPr>
            <a:r>
              <a:rPr lang="da-DK" sz="3200" b="1" dirty="0" smtClean="0">
                <a:latin typeface="+mj-lt"/>
              </a:rPr>
              <a:t>Trin 2) Del i fællesskab (15 min.)</a:t>
            </a:r>
          </a:p>
          <a:p>
            <a:r>
              <a:rPr lang="da-DK" sz="2600" dirty="0" smtClean="0">
                <a:latin typeface="+mj-lt"/>
              </a:rPr>
              <a:t>Hvad inspirerer samlivsfortællingerne jer til at forandre i praksis?</a:t>
            </a:r>
          </a:p>
          <a:p>
            <a:r>
              <a:rPr lang="da-DK" sz="2600" dirty="0" smtClean="0">
                <a:latin typeface="+mj-lt"/>
              </a:rPr>
              <a:t>Hvad skal der til for at skabe disse forandringer?</a:t>
            </a:r>
          </a:p>
          <a:p>
            <a:pPr marL="0" indent="0">
              <a:buNone/>
            </a:pPr>
            <a:endParaRPr lang="da-DK" dirty="0"/>
          </a:p>
          <a:p>
            <a:pPr marL="0" indent="0">
              <a:buNone/>
            </a:pPr>
            <a:endParaRPr lang="da-DK" dirty="0" smtClean="0"/>
          </a:p>
          <a:p>
            <a:pPr marL="0" indent="0">
              <a:buNone/>
            </a:pPr>
            <a:endParaRPr lang="da-DK" dirty="0"/>
          </a:p>
        </p:txBody>
      </p:sp>
      <p:pic>
        <p:nvPicPr>
          <p:cNvPr id="6" name="Billed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19728" y="337327"/>
            <a:ext cx="1620061" cy="1620061"/>
          </a:xfrm>
          <a:prstGeom prst="rect">
            <a:avLst/>
          </a:prstGeom>
        </p:spPr>
      </p:pic>
    </p:spTree>
    <p:extLst>
      <p:ext uri="{BB962C8B-B14F-4D97-AF65-F5344CB8AC3E}">
        <p14:creationId xmlns:p14="http://schemas.microsoft.com/office/powerpoint/2010/main" val="2081147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dsholder til indhold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0" y="0"/>
            <a:ext cx="12191998" cy="6858000"/>
          </a:xfrm>
        </p:spPr>
      </p:pic>
      <p:sp>
        <p:nvSpPr>
          <p:cNvPr id="2" name="Titel 1"/>
          <p:cNvSpPr>
            <a:spLocks noGrp="1"/>
          </p:cNvSpPr>
          <p:nvPr>
            <p:ph type="title"/>
          </p:nvPr>
        </p:nvSpPr>
        <p:spPr/>
        <p:txBody>
          <a:bodyPr>
            <a:normAutofit/>
          </a:bodyPr>
          <a:lstStyle/>
          <a:p>
            <a:r>
              <a:rPr lang="da-DK" sz="4800" b="1" dirty="0" smtClean="0"/>
              <a:t>Domænemodellen</a:t>
            </a:r>
            <a:br>
              <a:rPr lang="da-DK" sz="4800" b="1" dirty="0" smtClean="0"/>
            </a:br>
            <a:r>
              <a:rPr lang="da-DK" sz="2000" dirty="0" smtClean="0"/>
              <a:t>Sundhedsstyrelsen 2022</a:t>
            </a:r>
            <a:endParaRPr lang="da-DK" sz="3600" b="1" dirty="0"/>
          </a:p>
        </p:txBody>
      </p:sp>
      <p:pic>
        <p:nvPicPr>
          <p:cNvPr id="3" name="Billed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70153" y="1257300"/>
            <a:ext cx="4702671" cy="5186363"/>
          </a:xfrm>
          <a:prstGeom prst="rect">
            <a:avLst/>
          </a:prstGeom>
        </p:spPr>
      </p:pic>
    </p:spTree>
    <p:extLst>
      <p:ext uri="{BB962C8B-B14F-4D97-AF65-F5344CB8AC3E}">
        <p14:creationId xmlns:p14="http://schemas.microsoft.com/office/powerpoint/2010/main" val="40913329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12423913" cy="6988451"/>
          </a:xfrm>
          <a:prstGeom prst="rect">
            <a:avLst/>
          </a:prstGeom>
        </p:spPr>
      </p:pic>
      <p:sp>
        <p:nvSpPr>
          <p:cNvPr id="2" name="Titel 1"/>
          <p:cNvSpPr>
            <a:spLocks noGrp="1"/>
          </p:cNvSpPr>
          <p:nvPr>
            <p:ph type="ctrTitle"/>
          </p:nvPr>
        </p:nvSpPr>
        <p:spPr/>
        <p:txBody>
          <a:bodyPr>
            <a:normAutofit/>
          </a:bodyPr>
          <a:lstStyle/>
          <a:p>
            <a:r>
              <a:rPr lang="da-DK" sz="3200" dirty="0" smtClean="0">
                <a:latin typeface="Gill Sans MT" panose="020B0502020104020203" pitchFamily="34" charset="0"/>
              </a:rPr>
              <a:t/>
            </a:r>
            <a:br>
              <a:rPr lang="da-DK" sz="3200" dirty="0" smtClean="0">
                <a:latin typeface="Gill Sans MT" panose="020B0502020104020203" pitchFamily="34" charset="0"/>
              </a:rPr>
            </a:br>
            <a:r>
              <a:rPr lang="da-DK" sz="3200" dirty="0">
                <a:latin typeface="Gill Sans MT" panose="020B0502020104020203" pitchFamily="34" charset="0"/>
              </a:rPr>
              <a:t/>
            </a:r>
            <a:br>
              <a:rPr lang="da-DK" sz="3200" dirty="0">
                <a:latin typeface="Gill Sans MT" panose="020B0502020104020203" pitchFamily="34" charset="0"/>
              </a:rPr>
            </a:br>
            <a:endParaRPr lang="da-DK" sz="4800" dirty="0">
              <a:latin typeface="Gill Sans MT" panose="020B0502020104020203" pitchFamily="34" charset="0"/>
            </a:endParaRPr>
          </a:p>
        </p:txBody>
      </p:sp>
      <p:sp>
        <p:nvSpPr>
          <p:cNvPr id="3" name="Undertitel 2"/>
          <p:cNvSpPr>
            <a:spLocks noGrp="1"/>
          </p:cNvSpPr>
          <p:nvPr>
            <p:ph type="subTitle" idx="1"/>
          </p:nvPr>
        </p:nvSpPr>
        <p:spPr>
          <a:xfrm>
            <a:off x="440267" y="649374"/>
            <a:ext cx="9144000" cy="1655762"/>
          </a:xfrm>
        </p:spPr>
        <p:txBody>
          <a:bodyPr/>
          <a:lstStyle/>
          <a:p>
            <a:pPr algn="l"/>
            <a:r>
              <a:rPr lang="da-DK" sz="3200" dirty="0">
                <a:solidFill>
                  <a:prstClr val="black"/>
                </a:solidFill>
                <a:latin typeface="+mj-lt"/>
                <a:ea typeface="Cambria" panose="02040503050406030204" pitchFamily="18" charset="0"/>
                <a:cs typeface="+mj-cs"/>
              </a:rPr>
              <a:t>Øvelse 1</a:t>
            </a:r>
            <a:r>
              <a:rPr lang="da-DK" sz="4800" dirty="0">
                <a:solidFill>
                  <a:prstClr val="black"/>
                </a:solidFill>
                <a:latin typeface="Corbel" panose="020B0503020204020204" pitchFamily="34" charset="0"/>
                <a:ea typeface="+mj-ea"/>
                <a:cs typeface="+mj-cs"/>
              </a:rPr>
              <a:t/>
            </a:r>
            <a:br>
              <a:rPr lang="da-DK" sz="4800" dirty="0">
                <a:solidFill>
                  <a:prstClr val="black"/>
                </a:solidFill>
                <a:latin typeface="Corbel" panose="020B0503020204020204" pitchFamily="34" charset="0"/>
                <a:ea typeface="+mj-ea"/>
                <a:cs typeface="+mj-cs"/>
              </a:rPr>
            </a:br>
            <a:r>
              <a:rPr lang="da-DK" sz="4800" b="1" dirty="0">
                <a:solidFill>
                  <a:prstClr val="black"/>
                </a:solidFill>
                <a:latin typeface="+mj-lt"/>
                <a:ea typeface="Cambria" panose="02040503050406030204" pitchFamily="18" charset="0"/>
                <a:cs typeface="+mj-cs"/>
              </a:rPr>
              <a:t>Hvad har jeg i min rygsæk? </a:t>
            </a:r>
            <a:endParaRPr lang="da-DK" b="1" dirty="0">
              <a:latin typeface="+mj-lt"/>
              <a:ea typeface="Cambria" panose="02040503050406030204" pitchFamily="18" charset="0"/>
            </a:endParaRPr>
          </a:p>
        </p:txBody>
      </p:sp>
      <p:pic>
        <p:nvPicPr>
          <p:cNvPr id="4" name="Pladsholder til indhold 5"/>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7299198" y="378440"/>
            <a:ext cx="2541042" cy="2838893"/>
          </a:xfrm>
        </p:spPr>
      </p:pic>
      <p:pic>
        <p:nvPicPr>
          <p:cNvPr id="7" name="Billed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326406" y="486962"/>
            <a:ext cx="1510949" cy="1510949"/>
          </a:xfrm>
          <a:prstGeom prst="rect">
            <a:avLst/>
          </a:prstGeom>
        </p:spPr>
      </p:pic>
      <p:pic>
        <p:nvPicPr>
          <p:cNvPr id="9" name="Billed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 y="3104349"/>
            <a:ext cx="4253968" cy="3885714"/>
          </a:xfrm>
          <a:prstGeom prst="rect">
            <a:avLst/>
          </a:prstGeom>
        </p:spPr>
      </p:pic>
    </p:spTree>
    <p:extLst>
      <p:ext uri="{BB962C8B-B14F-4D97-AF65-F5344CB8AC3E}">
        <p14:creationId xmlns:p14="http://schemas.microsoft.com/office/powerpoint/2010/main" val="34131990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12859223" cy="7233313"/>
          </a:xfrm>
          <a:prstGeom prst="rect">
            <a:avLst/>
          </a:prstGeom>
        </p:spPr>
      </p:pic>
      <p:sp>
        <p:nvSpPr>
          <p:cNvPr id="2" name="Titel 1"/>
          <p:cNvSpPr>
            <a:spLocks noGrp="1"/>
          </p:cNvSpPr>
          <p:nvPr>
            <p:ph type="title"/>
          </p:nvPr>
        </p:nvSpPr>
        <p:spPr/>
        <p:txBody>
          <a:bodyPr>
            <a:normAutofit/>
          </a:bodyPr>
          <a:lstStyle/>
          <a:p>
            <a:r>
              <a:rPr lang="da-DK" sz="4800" b="1" dirty="0" smtClean="0">
                <a:ea typeface="Cambria" panose="02040503050406030204" pitchFamily="18" charset="0"/>
              </a:rPr>
              <a:t>Formål og introduktio</a:t>
            </a:r>
            <a:r>
              <a:rPr lang="da-DK" sz="4800" b="1" dirty="0">
                <a:ea typeface="Cambria" panose="02040503050406030204" pitchFamily="18" charset="0"/>
              </a:rPr>
              <a:t>n</a:t>
            </a:r>
          </a:p>
        </p:txBody>
      </p:sp>
      <p:sp>
        <p:nvSpPr>
          <p:cNvPr id="3" name="Pladsholder til indhold 2"/>
          <p:cNvSpPr>
            <a:spLocks noGrp="1"/>
          </p:cNvSpPr>
          <p:nvPr>
            <p:ph idx="1"/>
          </p:nvPr>
        </p:nvSpPr>
        <p:spPr/>
        <p:txBody>
          <a:bodyPr>
            <a:normAutofit lnSpcReduction="10000"/>
          </a:bodyPr>
          <a:lstStyle/>
          <a:p>
            <a:pPr marL="0" indent="0">
              <a:buNone/>
            </a:pPr>
            <a:r>
              <a:rPr lang="da-DK" sz="3200" b="1" dirty="0" smtClean="0">
                <a:latin typeface="+mj-lt"/>
                <a:ea typeface="Cambria" panose="02040503050406030204" pitchFamily="18" charset="0"/>
              </a:rPr>
              <a:t>Øvelsens formål </a:t>
            </a:r>
          </a:p>
          <a:p>
            <a:pPr marL="0" indent="0">
              <a:buNone/>
            </a:pPr>
            <a:r>
              <a:rPr lang="da-DK" sz="2600" dirty="0" smtClean="0">
                <a:latin typeface="+mj-lt"/>
                <a:ea typeface="Cambria" panose="02040503050406030204" pitchFamily="18" charset="0"/>
              </a:rPr>
              <a:t>At skabe </a:t>
            </a:r>
            <a:r>
              <a:rPr lang="da-DK" sz="2600" dirty="0">
                <a:latin typeface="+mj-lt"/>
                <a:ea typeface="Cambria" panose="02040503050406030204" pitchFamily="18" charset="0"/>
              </a:rPr>
              <a:t>bevidsthed om, hvordan fagprofessionelles personlige og professionelle rygsække kan farve mødet med par med demens tæt inde på </a:t>
            </a:r>
            <a:r>
              <a:rPr lang="da-DK" sz="2600" dirty="0" smtClean="0">
                <a:latin typeface="+mj-lt"/>
                <a:ea typeface="Cambria" panose="02040503050406030204" pitchFamily="18" charset="0"/>
              </a:rPr>
              <a:t>livet.</a:t>
            </a:r>
          </a:p>
          <a:p>
            <a:pPr marL="0" indent="0">
              <a:buNone/>
            </a:pPr>
            <a:endParaRPr lang="da-DK" dirty="0" smtClean="0">
              <a:latin typeface="Corbel" panose="020B0503020204020204" pitchFamily="34" charset="0"/>
            </a:endParaRPr>
          </a:p>
          <a:p>
            <a:pPr marL="0" lvl="0" indent="0">
              <a:buNone/>
            </a:pPr>
            <a:r>
              <a:rPr lang="da-DK" sz="3200" b="1" dirty="0" smtClean="0">
                <a:solidFill>
                  <a:prstClr val="black"/>
                </a:solidFill>
                <a:latin typeface="+mj-lt"/>
                <a:ea typeface="Cambria" panose="02040503050406030204" pitchFamily="18" charset="0"/>
              </a:rPr>
              <a:t>Rammen </a:t>
            </a:r>
            <a:r>
              <a:rPr lang="da-DK" sz="3200" b="1" dirty="0">
                <a:solidFill>
                  <a:prstClr val="black"/>
                </a:solidFill>
                <a:latin typeface="+mj-lt"/>
                <a:ea typeface="Cambria" panose="02040503050406030204" pitchFamily="18" charset="0"/>
              </a:rPr>
              <a:t>for øvelsen</a:t>
            </a:r>
          </a:p>
          <a:p>
            <a:pPr marL="0" lvl="0" indent="0">
              <a:buNone/>
            </a:pPr>
            <a:r>
              <a:rPr lang="da-DK" sz="2600" dirty="0">
                <a:solidFill>
                  <a:prstClr val="black"/>
                </a:solidFill>
                <a:latin typeface="+mj-lt"/>
                <a:ea typeface="Cambria" panose="02040503050406030204" pitchFamily="18" charset="0"/>
              </a:rPr>
              <a:t>• Alle personlige oplysninger er fortrolige. </a:t>
            </a:r>
          </a:p>
          <a:p>
            <a:pPr marL="0" lvl="0" indent="0">
              <a:buNone/>
            </a:pPr>
            <a:r>
              <a:rPr lang="da-DK" sz="2600" dirty="0">
                <a:solidFill>
                  <a:prstClr val="black"/>
                </a:solidFill>
                <a:latin typeface="+mj-lt"/>
                <a:ea typeface="Cambria" panose="02040503050406030204" pitchFamily="18" charset="0"/>
              </a:rPr>
              <a:t>• Alle delte erfaringer har værdi. </a:t>
            </a:r>
          </a:p>
          <a:p>
            <a:pPr marL="0" lvl="0" indent="0">
              <a:buNone/>
            </a:pPr>
            <a:r>
              <a:rPr lang="da-DK" sz="2600" dirty="0">
                <a:solidFill>
                  <a:prstClr val="black"/>
                </a:solidFill>
                <a:latin typeface="+mj-lt"/>
                <a:ea typeface="Cambria" panose="02040503050406030204" pitchFamily="18" charset="0"/>
              </a:rPr>
              <a:t>• Nysgerrighed på hinandens udsagn er </a:t>
            </a:r>
            <a:r>
              <a:rPr lang="da-DK" sz="2600" dirty="0" smtClean="0">
                <a:solidFill>
                  <a:prstClr val="black"/>
                </a:solidFill>
                <a:latin typeface="+mj-lt"/>
                <a:ea typeface="Cambria" panose="02040503050406030204" pitchFamily="18" charset="0"/>
              </a:rPr>
              <a:t>vigtig.</a:t>
            </a:r>
            <a:endParaRPr lang="da-DK" sz="2600" dirty="0">
              <a:solidFill>
                <a:prstClr val="black"/>
              </a:solidFill>
              <a:latin typeface="+mj-lt"/>
              <a:ea typeface="Cambria" panose="02040503050406030204" pitchFamily="18" charset="0"/>
            </a:endParaRPr>
          </a:p>
          <a:p>
            <a:pPr marL="0" lvl="0" indent="0">
              <a:buNone/>
            </a:pPr>
            <a:r>
              <a:rPr lang="da-DK" sz="2600" dirty="0">
                <a:solidFill>
                  <a:prstClr val="black"/>
                </a:solidFill>
                <a:latin typeface="+mj-lt"/>
                <a:ea typeface="Cambria" panose="02040503050406030204" pitchFamily="18" charset="0"/>
              </a:rPr>
              <a:t>• Det er okay at skifte mening. </a:t>
            </a:r>
          </a:p>
          <a:p>
            <a:pPr marL="0" indent="0">
              <a:buNone/>
            </a:pPr>
            <a:endParaRPr lang="da-DK" dirty="0" smtClean="0"/>
          </a:p>
          <a:p>
            <a:pPr>
              <a:buFontTx/>
              <a:buChar char="-"/>
            </a:pPr>
            <a:endParaRPr lang="da-DK" dirty="0" smtClean="0"/>
          </a:p>
          <a:p>
            <a:pPr marL="0" indent="0">
              <a:buNone/>
            </a:pPr>
            <a:endParaRPr lang="da-DK" dirty="0"/>
          </a:p>
        </p:txBody>
      </p:sp>
      <p:pic>
        <p:nvPicPr>
          <p:cNvPr id="7" name="Billed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26406" y="486962"/>
            <a:ext cx="1510949" cy="1510949"/>
          </a:xfrm>
          <a:prstGeom prst="rect">
            <a:avLst/>
          </a:prstGeom>
        </p:spPr>
      </p:pic>
    </p:spTree>
    <p:extLst>
      <p:ext uri="{BB962C8B-B14F-4D97-AF65-F5344CB8AC3E}">
        <p14:creationId xmlns:p14="http://schemas.microsoft.com/office/powerpoint/2010/main" val="36336056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p:txBody>
          <a:bodyPr>
            <a:normAutofit/>
          </a:bodyPr>
          <a:lstStyle/>
          <a:p>
            <a:r>
              <a:rPr lang="da-DK" sz="4800" b="1" dirty="0" smtClean="0"/>
              <a:t>Øvelsen trin-for-trin</a:t>
            </a:r>
            <a:endParaRPr lang="da-DK" sz="4800" b="1" dirty="0"/>
          </a:p>
        </p:txBody>
      </p:sp>
      <p:sp>
        <p:nvSpPr>
          <p:cNvPr id="3" name="Pladsholder til indhold 2"/>
          <p:cNvSpPr>
            <a:spLocks noGrp="1"/>
          </p:cNvSpPr>
          <p:nvPr>
            <p:ph idx="1"/>
          </p:nvPr>
        </p:nvSpPr>
        <p:spPr/>
        <p:txBody>
          <a:bodyPr/>
          <a:lstStyle/>
          <a:p>
            <a:pPr marL="0" indent="0">
              <a:buNone/>
            </a:pPr>
            <a:r>
              <a:rPr lang="da-DK" sz="3200" b="1" dirty="0" smtClean="0">
                <a:latin typeface="+mj-lt"/>
              </a:rPr>
              <a:t>Trin 1) I fællesskab (10 min.)</a:t>
            </a:r>
          </a:p>
          <a:p>
            <a:r>
              <a:rPr lang="da-DK" sz="2600" dirty="0" smtClean="0">
                <a:latin typeface="+mj-lt"/>
                <a:cs typeface="Arial" panose="020B0604020202020204" pitchFamily="34" charset="0"/>
              </a:rPr>
              <a:t>Se </a:t>
            </a:r>
            <a:r>
              <a:rPr lang="da-DK" sz="2600" dirty="0">
                <a:latin typeface="+mj-lt"/>
                <a:cs typeface="Arial" panose="020B0604020202020204" pitchFamily="34" charset="0"/>
              </a:rPr>
              <a:t>to animerede film i </a:t>
            </a:r>
            <a:r>
              <a:rPr lang="da-DK" sz="2600" dirty="0" smtClean="0">
                <a:latin typeface="+mj-lt"/>
                <a:cs typeface="Arial" panose="020B0604020202020204" pitchFamily="34" charset="0"/>
              </a:rPr>
              <a:t>fællesskab:</a:t>
            </a:r>
          </a:p>
          <a:p>
            <a:pPr marL="0" indent="0">
              <a:buNone/>
            </a:pPr>
            <a:r>
              <a:rPr lang="da-DK" sz="2600" dirty="0">
                <a:solidFill>
                  <a:srgbClr val="FF0000"/>
                </a:solidFill>
                <a:latin typeface="+mj-lt"/>
                <a:cs typeface="Arial" panose="020B0604020202020204" pitchFamily="34" charset="0"/>
              </a:rPr>
              <a:t> </a:t>
            </a:r>
            <a:r>
              <a:rPr lang="da-DK" sz="2600" dirty="0">
                <a:solidFill>
                  <a:srgbClr val="FF0000"/>
                </a:solidFill>
                <a:latin typeface="+mj-lt"/>
                <a:cs typeface="Arial" panose="020B0604020202020204" pitchFamily="34" charset="0"/>
                <a:hlinkClick r:id="rId4"/>
              </a:rPr>
              <a:t>https://</a:t>
            </a:r>
            <a:r>
              <a:rPr lang="da-DK" sz="2600" dirty="0" smtClean="0">
                <a:solidFill>
                  <a:srgbClr val="FF0000"/>
                </a:solidFill>
                <a:latin typeface="+mj-lt"/>
                <a:cs typeface="Arial" panose="020B0604020202020204" pitchFamily="34" charset="0"/>
                <a:hlinkClick r:id="rId4"/>
              </a:rPr>
              <a:t>demens.assens.dk/samlivsfortaellinger</a:t>
            </a:r>
            <a:r>
              <a:rPr lang="da-DK" sz="2600" dirty="0" smtClean="0">
                <a:solidFill>
                  <a:srgbClr val="FF0000"/>
                </a:solidFill>
                <a:latin typeface="+mj-lt"/>
                <a:cs typeface="Arial" panose="020B0604020202020204" pitchFamily="34" charset="0"/>
              </a:rPr>
              <a:t> </a:t>
            </a:r>
          </a:p>
          <a:p>
            <a:pPr marL="0" indent="0">
              <a:buNone/>
            </a:pPr>
            <a:endParaRPr lang="da-DK" dirty="0">
              <a:latin typeface="Arial" panose="020B0604020202020204" pitchFamily="34" charset="0"/>
              <a:cs typeface="Arial" panose="020B0604020202020204" pitchFamily="34" charset="0"/>
            </a:endParaRPr>
          </a:p>
          <a:p>
            <a:pPr marL="0" indent="0">
              <a:buNone/>
            </a:pPr>
            <a:endParaRPr lang="da-DK" dirty="0"/>
          </a:p>
        </p:txBody>
      </p:sp>
      <p:pic>
        <p:nvPicPr>
          <p:cNvPr id="5" name="Billed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326406" y="486962"/>
            <a:ext cx="1510949" cy="1510949"/>
          </a:xfrm>
          <a:prstGeom prst="rect">
            <a:avLst/>
          </a:prstGeom>
        </p:spPr>
      </p:pic>
    </p:spTree>
    <p:extLst>
      <p:ext uri="{BB962C8B-B14F-4D97-AF65-F5344CB8AC3E}">
        <p14:creationId xmlns:p14="http://schemas.microsoft.com/office/powerpoint/2010/main" val="42492025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p:txBody>
          <a:bodyPr>
            <a:normAutofit/>
          </a:bodyPr>
          <a:lstStyle/>
          <a:p>
            <a:r>
              <a:rPr lang="da-DK" sz="4800" b="1" dirty="0" smtClean="0">
                <a:ea typeface="Cambria" panose="02040503050406030204" pitchFamily="18" charset="0"/>
              </a:rPr>
              <a:t>Øvelsen trin-for-trin</a:t>
            </a:r>
            <a:endParaRPr lang="da-DK" sz="4800" b="1" dirty="0">
              <a:ea typeface="Cambria" panose="02040503050406030204" pitchFamily="18" charset="0"/>
            </a:endParaRPr>
          </a:p>
        </p:txBody>
      </p:sp>
      <p:sp>
        <p:nvSpPr>
          <p:cNvPr id="3" name="Pladsholder til indhold 2"/>
          <p:cNvSpPr>
            <a:spLocks noGrp="1"/>
          </p:cNvSpPr>
          <p:nvPr>
            <p:ph idx="1"/>
          </p:nvPr>
        </p:nvSpPr>
        <p:spPr/>
        <p:txBody>
          <a:bodyPr/>
          <a:lstStyle/>
          <a:p>
            <a:pPr marL="0" indent="0">
              <a:buNone/>
            </a:pPr>
            <a:r>
              <a:rPr lang="da-DK" sz="3200" b="1" dirty="0" smtClean="0">
                <a:latin typeface="+mj-lt"/>
                <a:ea typeface="Cambria" panose="02040503050406030204" pitchFamily="18" charset="0"/>
              </a:rPr>
              <a:t>Trin 2) Reflekter for dig selv (15 min.)</a:t>
            </a:r>
          </a:p>
          <a:p>
            <a:r>
              <a:rPr lang="da-DK" sz="2600" dirty="0">
                <a:latin typeface="+mj-lt"/>
                <a:ea typeface="Cambria" panose="02040503050406030204" pitchFamily="18" charset="0"/>
              </a:rPr>
              <a:t>Hvad var det første du umiddelbart tænkte og følte om samlivsfortællingerne?</a:t>
            </a:r>
          </a:p>
          <a:p>
            <a:r>
              <a:rPr lang="da-DK" sz="2600" dirty="0">
                <a:latin typeface="+mj-lt"/>
                <a:ea typeface="Cambria" panose="02040503050406030204" pitchFamily="18" charset="0"/>
              </a:rPr>
              <a:t>Er der noget, der bevæger, undrer eller udfordrer dig?</a:t>
            </a:r>
          </a:p>
          <a:p>
            <a:r>
              <a:rPr lang="da-DK" sz="2600" dirty="0">
                <a:latin typeface="+mj-lt"/>
                <a:ea typeface="Cambria" panose="02040503050406030204" pitchFamily="18" charset="0"/>
              </a:rPr>
              <a:t>Hvorfor tror du, at netop dette bevæger, undrer eller udfordrer dig?</a:t>
            </a:r>
          </a:p>
          <a:p>
            <a:r>
              <a:rPr lang="da-DK" sz="2600" dirty="0">
                <a:latin typeface="+mj-lt"/>
                <a:ea typeface="Cambria" panose="02040503050406030204" pitchFamily="18" charset="0"/>
              </a:rPr>
              <a:t>Hvilken betydning kan dine umiddelbare tanker og følelser have, når du møder forskellige par i praksis?</a:t>
            </a:r>
          </a:p>
          <a:p>
            <a:pPr marL="0" indent="0">
              <a:buNone/>
            </a:pPr>
            <a:endParaRPr lang="da-DK" b="1" dirty="0" smtClean="0"/>
          </a:p>
        </p:txBody>
      </p:sp>
      <p:pic>
        <p:nvPicPr>
          <p:cNvPr id="5" name="Billed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26406" y="486962"/>
            <a:ext cx="1510949" cy="1510949"/>
          </a:xfrm>
          <a:prstGeom prst="rect">
            <a:avLst/>
          </a:prstGeom>
        </p:spPr>
      </p:pic>
    </p:spTree>
    <p:extLst>
      <p:ext uri="{BB962C8B-B14F-4D97-AF65-F5344CB8AC3E}">
        <p14:creationId xmlns:p14="http://schemas.microsoft.com/office/powerpoint/2010/main" val="967775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p:txBody>
          <a:bodyPr>
            <a:normAutofit/>
          </a:bodyPr>
          <a:lstStyle/>
          <a:p>
            <a:r>
              <a:rPr lang="da-DK" sz="4800" b="1" dirty="0" smtClean="0"/>
              <a:t>Øvelsen trin-for-trin</a:t>
            </a:r>
            <a:endParaRPr lang="da-DK" sz="4800" b="1" dirty="0"/>
          </a:p>
        </p:txBody>
      </p:sp>
      <p:sp>
        <p:nvSpPr>
          <p:cNvPr id="3" name="Pladsholder til indhold 2"/>
          <p:cNvSpPr>
            <a:spLocks noGrp="1"/>
          </p:cNvSpPr>
          <p:nvPr>
            <p:ph idx="1"/>
          </p:nvPr>
        </p:nvSpPr>
        <p:spPr/>
        <p:txBody>
          <a:bodyPr>
            <a:normAutofit/>
          </a:bodyPr>
          <a:lstStyle/>
          <a:p>
            <a:pPr marL="0" indent="0">
              <a:buNone/>
            </a:pPr>
            <a:r>
              <a:rPr lang="da-DK" sz="3200" b="1" dirty="0" smtClean="0">
                <a:latin typeface="+mj-lt"/>
              </a:rPr>
              <a:t>Trin 3) Del i fællesskab (15 min.)</a:t>
            </a:r>
          </a:p>
          <a:p>
            <a:r>
              <a:rPr lang="da-DK" sz="2600" dirty="0">
                <a:latin typeface="+mj-lt"/>
              </a:rPr>
              <a:t>Hvad var det </a:t>
            </a:r>
            <a:r>
              <a:rPr lang="da-DK" sz="2600" dirty="0" smtClean="0">
                <a:latin typeface="+mj-lt"/>
              </a:rPr>
              <a:t>første, </a:t>
            </a:r>
            <a:r>
              <a:rPr lang="da-DK" sz="2600" dirty="0">
                <a:latin typeface="+mj-lt"/>
              </a:rPr>
              <a:t>I</a:t>
            </a:r>
            <a:r>
              <a:rPr lang="da-DK" sz="2600" dirty="0" smtClean="0">
                <a:latin typeface="+mj-lt"/>
              </a:rPr>
              <a:t> </a:t>
            </a:r>
            <a:r>
              <a:rPr lang="da-DK" sz="2600" dirty="0">
                <a:latin typeface="+mj-lt"/>
              </a:rPr>
              <a:t>umiddelbart tænkte om de </a:t>
            </a:r>
            <a:r>
              <a:rPr lang="da-DK" sz="2600" dirty="0" smtClean="0">
                <a:latin typeface="+mj-lt"/>
              </a:rPr>
              <a:t>samlivsfortællingerne? Var der noget, der bevægede jer, undrede jer eller udfordrede jer?</a:t>
            </a:r>
          </a:p>
          <a:p>
            <a:r>
              <a:rPr lang="da-DK" sz="2600" dirty="0" smtClean="0">
                <a:latin typeface="+mj-lt"/>
              </a:rPr>
              <a:t>Hvordan var det at sætte ord på jeres umiddelbare tanker og følelser?</a:t>
            </a:r>
          </a:p>
          <a:p>
            <a:r>
              <a:rPr lang="da-DK" sz="2600" dirty="0" smtClean="0">
                <a:latin typeface="+mj-lt"/>
              </a:rPr>
              <a:t>Hvilken </a:t>
            </a:r>
            <a:r>
              <a:rPr lang="da-DK" sz="2600" dirty="0">
                <a:latin typeface="+mj-lt"/>
              </a:rPr>
              <a:t>betydning </a:t>
            </a:r>
            <a:r>
              <a:rPr lang="da-DK" sz="2600" dirty="0" smtClean="0">
                <a:latin typeface="+mj-lt"/>
              </a:rPr>
              <a:t>kan jeres </a:t>
            </a:r>
            <a:r>
              <a:rPr lang="da-DK" sz="2600" dirty="0">
                <a:latin typeface="+mj-lt"/>
              </a:rPr>
              <a:t>umiddelbare tanker og følelser have, når I</a:t>
            </a:r>
            <a:r>
              <a:rPr lang="da-DK" sz="2600" dirty="0" smtClean="0">
                <a:latin typeface="+mj-lt"/>
              </a:rPr>
              <a:t> </a:t>
            </a:r>
            <a:r>
              <a:rPr lang="da-DK" sz="2600" dirty="0">
                <a:latin typeface="+mj-lt"/>
              </a:rPr>
              <a:t>møder forskellige par i praksis?</a:t>
            </a:r>
          </a:p>
          <a:p>
            <a:pPr>
              <a:buFontTx/>
              <a:buChar char="-"/>
            </a:pPr>
            <a:endParaRPr lang="da-DK" dirty="0"/>
          </a:p>
        </p:txBody>
      </p:sp>
      <p:pic>
        <p:nvPicPr>
          <p:cNvPr id="5" name="Billed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26406" y="486962"/>
            <a:ext cx="1510949" cy="1510949"/>
          </a:xfrm>
          <a:prstGeom prst="rect">
            <a:avLst/>
          </a:prstGeom>
        </p:spPr>
      </p:pic>
    </p:spTree>
    <p:extLst>
      <p:ext uri="{BB962C8B-B14F-4D97-AF65-F5344CB8AC3E}">
        <p14:creationId xmlns:p14="http://schemas.microsoft.com/office/powerpoint/2010/main" val="26378146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ctrTitle"/>
          </p:nvPr>
        </p:nvSpPr>
        <p:spPr>
          <a:xfrm>
            <a:off x="222143" y="-1481352"/>
            <a:ext cx="9144000" cy="2387600"/>
          </a:xfrm>
        </p:spPr>
        <p:txBody>
          <a:bodyPr>
            <a:normAutofit/>
          </a:bodyPr>
          <a:lstStyle/>
          <a:p>
            <a:pPr algn="l"/>
            <a:r>
              <a:rPr lang="da-DK" sz="3200" dirty="0" smtClean="0"/>
              <a:t>Øvelse 2</a:t>
            </a:r>
            <a:endParaRPr lang="da-DK" sz="3200" dirty="0"/>
          </a:p>
        </p:txBody>
      </p:sp>
      <p:sp>
        <p:nvSpPr>
          <p:cNvPr id="3" name="Undertitel 2"/>
          <p:cNvSpPr>
            <a:spLocks noGrp="1"/>
          </p:cNvSpPr>
          <p:nvPr>
            <p:ph type="subTitle" idx="1"/>
          </p:nvPr>
        </p:nvSpPr>
        <p:spPr>
          <a:xfrm>
            <a:off x="222143" y="906248"/>
            <a:ext cx="9144000" cy="1655762"/>
          </a:xfrm>
        </p:spPr>
        <p:txBody>
          <a:bodyPr>
            <a:normAutofit/>
          </a:bodyPr>
          <a:lstStyle/>
          <a:p>
            <a:pPr algn="l"/>
            <a:r>
              <a:rPr lang="da-DK" sz="4800" b="1" dirty="0" smtClean="0">
                <a:latin typeface="+mj-lt"/>
              </a:rPr>
              <a:t>Spørg, Fortæl </a:t>
            </a:r>
            <a:r>
              <a:rPr lang="da-DK" sz="4800" b="1" dirty="0">
                <a:latin typeface="+mj-lt"/>
              </a:rPr>
              <a:t>&amp;</a:t>
            </a:r>
            <a:r>
              <a:rPr lang="da-DK" sz="4800" b="1" dirty="0" smtClean="0">
                <a:latin typeface="+mj-lt"/>
              </a:rPr>
              <a:t> Lyt </a:t>
            </a:r>
            <a:endParaRPr lang="da-DK" sz="4800" b="1" dirty="0">
              <a:latin typeface="+mj-lt"/>
            </a:endParaRPr>
          </a:p>
        </p:txBody>
      </p:sp>
      <p:pic>
        <p:nvPicPr>
          <p:cNvPr id="6" name="Billed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222222" y="3056787"/>
            <a:ext cx="4114286" cy="3669841"/>
          </a:xfrm>
          <a:prstGeom prst="rect">
            <a:avLst/>
          </a:prstGeom>
        </p:spPr>
      </p:pic>
      <p:pic>
        <p:nvPicPr>
          <p:cNvPr id="7" name="Billed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91381" y="511337"/>
            <a:ext cx="1567246" cy="1567246"/>
          </a:xfrm>
          <a:prstGeom prst="rect">
            <a:avLst/>
          </a:prstGeom>
        </p:spPr>
      </p:pic>
    </p:spTree>
    <p:extLst>
      <p:ext uri="{BB962C8B-B14F-4D97-AF65-F5344CB8AC3E}">
        <p14:creationId xmlns:p14="http://schemas.microsoft.com/office/powerpoint/2010/main" val="17718560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p:txBody>
          <a:bodyPr>
            <a:normAutofit/>
          </a:bodyPr>
          <a:lstStyle/>
          <a:p>
            <a:r>
              <a:rPr lang="da-DK" sz="4800" b="1" dirty="0" smtClean="0"/>
              <a:t>Formål og introduktion </a:t>
            </a:r>
            <a:endParaRPr lang="da-DK" sz="4800" b="1" dirty="0"/>
          </a:p>
        </p:txBody>
      </p:sp>
      <p:sp>
        <p:nvSpPr>
          <p:cNvPr id="3" name="Pladsholder til indhold 2"/>
          <p:cNvSpPr>
            <a:spLocks noGrp="1"/>
          </p:cNvSpPr>
          <p:nvPr>
            <p:ph idx="1"/>
          </p:nvPr>
        </p:nvSpPr>
        <p:spPr/>
        <p:txBody>
          <a:bodyPr>
            <a:normAutofit fontScale="92500" lnSpcReduction="10000"/>
          </a:bodyPr>
          <a:lstStyle/>
          <a:p>
            <a:pPr marL="0" indent="0">
              <a:buNone/>
            </a:pPr>
            <a:r>
              <a:rPr lang="da-DK" sz="3500" b="1" dirty="0" smtClean="0">
                <a:latin typeface="+mj-lt"/>
              </a:rPr>
              <a:t>Øvelsens formål</a:t>
            </a:r>
          </a:p>
          <a:p>
            <a:pPr marL="0" indent="0">
              <a:buNone/>
            </a:pPr>
            <a:r>
              <a:rPr lang="da-DK" dirty="0" smtClean="0">
                <a:latin typeface="+mj-lt"/>
              </a:rPr>
              <a:t>At </a:t>
            </a:r>
            <a:r>
              <a:rPr lang="da-DK" dirty="0">
                <a:latin typeface="+mj-lt"/>
              </a:rPr>
              <a:t>vise mangfoldigheden blandt disse par og udvide bevidstheden om, hvordan de forskellige samlivsformer kan have indflydelse på oplevelsen af </a:t>
            </a:r>
            <a:r>
              <a:rPr lang="da-DK" dirty="0" smtClean="0">
                <a:latin typeface="+mj-lt"/>
              </a:rPr>
              <a:t>demenssygdommen</a:t>
            </a:r>
            <a:r>
              <a:rPr lang="da-DK" dirty="0" smtClean="0">
                <a:latin typeface="Corbel" panose="020B0503020204020204" pitchFamily="34" charset="0"/>
              </a:rPr>
              <a:t>.</a:t>
            </a:r>
          </a:p>
          <a:p>
            <a:pPr marL="0" indent="0">
              <a:buNone/>
            </a:pPr>
            <a:endParaRPr lang="da-DK" b="1" dirty="0" smtClean="0">
              <a:latin typeface="Corbel" panose="020B0503020204020204" pitchFamily="34" charset="0"/>
            </a:endParaRPr>
          </a:p>
          <a:p>
            <a:pPr marL="0" indent="0">
              <a:buNone/>
            </a:pPr>
            <a:r>
              <a:rPr lang="da-DK" sz="3500" b="1" dirty="0">
                <a:latin typeface="+mj-lt"/>
              </a:rPr>
              <a:t> Rammen for øvelsen</a:t>
            </a:r>
          </a:p>
          <a:p>
            <a:pPr marL="0" indent="0">
              <a:buNone/>
            </a:pPr>
            <a:r>
              <a:rPr lang="da-DK" dirty="0">
                <a:latin typeface="+mj-lt"/>
              </a:rPr>
              <a:t>• Alle personlige oplysninger er fortrolige. </a:t>
            </a:r>
          </a:p>
          <a:p>
            <a:pPr marL="0" indent="0">
              <a:buNone/>
            </a:pPr>
            <a:r>
              <a:rPr lang="da-DK" dirty="0">
                <a:latin typeface="+mj-lt"/>
              </a:rPr>
              <a:t>• Alle delte erfaringer har værdi. </a:t>
            </a:r>
          </a:p>
          <a:p>
            <a:pPr marL="0" indent="0">
              <a:buNone/>
            </a:pPr>
            <a:r>
              <a:rPr lang="da-DK" dirty="0">
                <a:latin typeface="+mj-lt"/>
              </a:rPr>
              <a:t>• Nysgerrighed på hinandens udsagn er </a:t>
            </a:r>
            <a:r>
              <a:rPr lang="da-DK" dirty="0" smtClean="0">
                <a:latin typeface="+mj-lt"/>
              </a:rPr>
              <a:t>vigtig.</a:t>
            </a:r>
            <a:endParaRPr lang="da-DK" dirty="0">
              <a:latin typeface="+mj-lt"/>
            </a:endParaRPr>
          </a:p>
          <a:p>
            <a:pPr marL="0" indent="0">
              <a:buNone/>
            </a:pPr>
            <a:r>
              <a:rPr lang="da-DK" dirty="0">
                <a:latin typeface="+mj-lt"/>
              </a:rPr>
              <a:t>• Det er okay at skifte mening. </a:t>
            </a:r>
          </a:p>
          <a:p>
            <a:pPr marL="0" indent="0">
              <a:buNone/>
            </a:pPr>
            <a:endParaRPr lang="da-DK" dirty="0" smtClean="0"/>
          </a:p>
          <a:p>
            <a:pPr marL="0" indent="0">
              <a:buNone/>
            </a:pPr>
            <a:endParaRPr lang="da-DK" dirty="0" smtClean="0"/>
          </a:p>
          <a:p>
            <a:pPr marL="0" indent="0">
              <a:buNone/>
            </a:pPr>
            <a:endParaRPr lang="da-DK" dirty="0"/>
          </a:p>
        </p:txBody>
      </p:sp>
      <p:pic>
        <p:nvPicPr>
          <p:cNvPr id="5" name="Billed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91381" y="511337"/>
            <a:ext cx="1567246" cy="1567246"/>
          </a:xfrm>
          <a:prstGeom prst="rect">
            <a:avLst/>
          </a:prstGeom>
        </p:spPr>
      </p:pic>
    </p:spTree>
    <p:extLst>
      <p:ext uri="{BB962C8B-B14F-4D97-AF65-F5344CB8AC3E}">
        <p14:creationId xmlns:p14="http://schemas.microsoft.com/office/powerpoint/2010/main" val="11826567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rugerdefineret 3">
      <a:majorFont>
        <a:latin typeface="Tw Cen MT"/>
        <a:ea typeface=""/>
        <a:cs typeface=""/>
      </a:majorFont>
      <a:minorFont>
        <a:latin typeface="Tw Cen MT"/>
        <a:ea typeface=""/>
        <a:cs typeface=""/>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rugerdefineret 2">
      <a:majorFont>
        <a:latin typeface="Tw Cen MT"/>
        <a:ea typeface=""/>
        <a:cs typeface=""/>
      </a:majorFont>
      <a:minorFont>
        <a:latin typeface="Tw Cen MT"/>
        <a:ea typeface=""/>
        <a:cs typeface=""/>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rugerdefineret 4">
      <a:majorFont>
        <a:latin typeface="Tw Cen MT"/>
        <a:ea typeface=""/>
        <a:cs typeface=""/>
      </a:majorFont>
      <a:minorFont>
        <a:latin typeface="Tw Cen MT"/>
        <a:ea typeface=""/>
        <a:cs typeface=""/>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1780</TotalTime>
  <Words>2458</Words>
  <Application>Microsoft Office PowerPoint</Application>
  <PresentationFormat>Widescreen</PresentationFormat>
  <Paragraphs>169</Paragraphs>
  <Slides>16</Slides>
  <Notes>15</Notes>
  <HiddenSlides>0</HiddenSlides>
  <MMClips>0</MMClips>
  <ScaleCrop>false</ScaleCrop>
  <HeadingPairs>
    <vt:vector size="6" baseType="variant">
      <vt:variant>
        <vt:lpstr>Benyttede skrifttyper</vt:lpstr>
      </vt:variant>
      <vt:variant>
        <vt:i4>6</vt:i4>
      </vt:variant>
      <vt:variant>
        <vt:lpstr>Tema</vt:lpstr>
      </vt:variant>
      <vt:variant>
        <vt:i4>1</vt:i4>
      </vt:variant>
      <vt:variant>
        <vt:lpstr>Slidetitler</vt:lpstr>
      </vt:variant>
      <vt:variant>
        <vt:i4>16</vt:i4>
      </vt:variant>
    </vt:vector>
  </HeadingPairs>
  <TitlesOfParts>
    <vt:vector size="23" baseType="lpstr">
      <vt:lpstr>Arial</vt:lpstr>
      <vt:lpstr>Cambria</vt:lpstr>
      <vt:lpstr>Corbel</vt:lpstr>
      <vt:lpstr>Courier New</vt:lpstr>
      <vt:lpstr>Gill Sans MT</vt:lpstr>
      <vt:lpstr>Tw Cen MT</vt:lpstr>
      <vt:lpstr>Office-tema</vt:lpstr>
      <vt:lpstr>        Samlivsfortællinger   </vt:lpstr>
      <vt:lpstr>Domænemodellen Sundhedsstyrelsen 2022</vt:lpstr>
      <vt:lpstr>  </vt:lpstr>
      <vt:lpstr>Formål og introduktion</vt:lpstr>
      <vt:lpstr>Øvelsen trin-for-trin</vt:lpstr>
      <vt:lpstr>Øvelsen trin-for-trin</vt:lpstr>
      <vt:lpstr>Øvelsen trin-for-trin</vt:lpstr>
      <vt:lpstr>Øvelse 2</vt:lpstr>
      <vt:lpstr>Formål og introduktion </vt:lpstr>
      <vt:lpstr>Øvelsen trin-for-trin</vt:lpstr>
      <vt:lpstr>Øvelsen trin-for-trin</vt:lpstr>
      <vt:lpstr>Øvelsen trin-for-trin</vt:lpstr>
      <vt:lpstr>Øvelse 3</vt:lpstr>
      <vt:lpstr>Formål og introduktion</vt:lpstr>
      <vt:lpstr>Øvelsen trin-for-trin</vt:lpstr>
      <vt:lpstr>Øvelsen trin-for-trin</vt:lpstr>
    </vt:vector>
  </TitlesOfParts>
  <Company>Assens 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Øvelse 1  »Hvad vækker det i min rygsæk?« (tidsforbrug 30-45 min.)</dc:title>
  <dc:creator>Nanna Kousgaard Mortensen</dc:creator>
  <cp:lastModifiedBy>Nanna Kousgaard Mortensen</cp:lastModifiedBy>
  <cp:revision>209</cp:revision>
  <dcterms:created xsi:type="dcterms:W3CDTF">2023-10-31T14:41:03Z</dcterms:created>
  <dcterms:modified xsi:type="dcterms:W3CDTF">2023-11-29T13:42:25Z</dcterms:modified>
</cp:coreProperties>
</file>