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7" r:id="rId2"/>
    <p:sldId id="256" r:id="rId3"/>
    <p:sldId id="257" r:id="rId4"/>
    <p:sldId id="259" r:id="rId5"/>
    <p:sldId id="278" r:id="rId6"/>
    <p:sldId id="258" r:id="rId7"/>
    <p:sldId id="260" r:id="rId8"/>
    <p:sldId id="271" r:id="rId9"/>
    <p:sldId id="268" r:id="rId10"/>
    <p:sldId id="263" r:id="rId11"/>
    <p:sldId id="273" r:id="rId12"/>
    <p:sldId id="274" r:id="rId13"/>
    <p:sldId id="266" r:id="rId14"/>
    <p:sldId id="269" r:id="rId15"/>
    <p:sldId id="267" r:id="rId16"/>
    <p:sldId id="275" r:id="rId17"/>
    <p:sldId id="276" r:id="rId1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0471" autoAdjust="0"/>
  </p:normalViewPr>
  <p:slideViewPr>
    <p:cSldViewPr snapToGrid="0">
      <p:cViewPr varScale="1">
        <p:scale>
          <a:sx n="41" d="100"/>
          <a:sy n="41" d="100"/>
        </p:scale>
        <p:origin x="162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F85A0-12ED-4074-96E4-BF370DCDE11D}" type="datetimeFigureOut">
              <a:rPr lang="da-DK" smtClean="0"/>
              <a:t>28-11-2023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DD7B36-3A3A-4CD3-A4CD-05F53F03B950}" type="slidenum">
              <a:rPr lang="da-DK" smtClean="0"/>
              <a:t>‹nr.›</a:t>
            </a:fld>
            <a:endParaRPr lang="da-DK"/>
          </a:p>
        </p:txBody>
      </p:sp>
    </p:spTree>
    <p:extLst>
      <p:ext uri="{BB962C8B-B14F-4D97-AF65-F5344CB8AC3E}">
        <p14:creationId xmlns:p14="http://schemas.microsoft.com/office/powerpoint/2010/main" val="319870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FEDD7B36-3A3A-4CD3-A4CD-05F53F03B950}" type="slidenum">
              <a:rPr lang="da-DK" smtClean="0"/>
              <a:t>1</a:t>
            </a:fld>
            <a:endParaRPr lang="da-DK"/>
          </a:p>
        </p:txBody>
      </p:sp>
    </p:spTree>
    <p:extLst>
      <p:ext uri="{BB962C8B-B14F-4D97-AF65-F5344CB8AC3E}">
        <p14:creationId xmlns:p14="http://schemas.microsoft.com/office/powerpoint/2010/main" val="3071126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a:t>
            </a:r>
            <a:r>
              <a:rPr lang="da-DK" b="1" u="sng" baseline="0" dirty="0" smtClean="0"/>
              <a:t> gør du:</a:t>
            </a:r>
          </a:p>
          <a:p>
            <a:endParaRPr lang="da-DK" b="1" dirty="0" smtClean="0"/>
          </a:p>
          <a:p>
            <a:r>
              <a:rPr lang="da-DK" b="1" dirty="0" smtClean="0"/>
              <a:t>Trin 1)</a:t>
            </a:r>
          </a:p>
          <a:p>
            <a:pPr marL="0" indent="0">
              <a:buNone/>
            </a:pPr>
            <a:r>
              <a:rPr lang="da-DK" b="0" dirty="0" smtClean="0"/>
              <a:t>a. Udlever</a:t>
            </a:r>
            <a:r>
              <a:rPr lang="da-DK" b="0" baseline="0" dirty="0" smtClean="0"/>
              <a:t> </a:t>
            </a:r>
            <a:r>
              <a:rPr lang="da-DK" b="1" baseline="0" dirty="0" smtClean="0"/>
              <a:t>Refleksionsark: Jeg tror…, </a:t>
            </a:r>
            <a:r>
              <a:rPr lang="da-DK" b="0" baseline="0" dirty="0" smtClean="0"/>
              <a:t>og bed hver deltager om at notere alle de forudfattede billeder, de kan have om pårørende, både positive og negative. Det er vigtigt, at du nævner for deltagerne, at de ikke skal vurdere det, som de tænker og føler. Det er ikke afgørende, at de forstår, hvorfor de har disse tanker og følelser. De skal blot registrere dem. Understreg, at det er normalt at have forudfattede billeder. </a:t>
            </a:r>
          </a:p>
          <a:p>
            <a:pPr marL="0" indent="0">
              <a:buNone/>
            </a:pPr>
            <a:r>
              <a:rPr lang="da-DK" b="0" baseline="0" dirty="0" smtClean="0"/>
              <a:t>b. Når deltagerne har noteret deres forudfattede billeder lægger du dem på et bord, så de er synlige for alle. </a:t>
            </a:r>
          </a:p>
          <a:p>
            <a:pPr marL="0" indent="0">
              <a:buNone/>
            </a:pPr>
            <a:r>
              <a:rPr lang="da-DK" b="0" baseline="0" dirty="0" smtClean="0"/>
              <a:t>c. Fortæl, at deltagerne nu skal se en film, som viser forskellige pårørendestemmer.</a:t>
            </a:r>
          </a:p>
          <a:p>
            <a:pPr marL="0" indent="0">
              <a:buNone/>
            </a:pPr>
            <a:endParaRPr lang="da-DK" b="0" dirty="0" smtClean="0"/>
          </a:p>
          <a:p>
            <a:endParaRPr lang="da-DK" b="1" dirty="0" smtClean="0"/>
          </a:p>
          <a:p>
            <a:pPr marL="171450" indent="-171450">
              <a:buFontTx/>
              <a:buChar char="-"/>
            </a:pPr>
            <a:endParaRPr lang="da-DK" b="1" dirty="0" smtClean="0"/>
          </a:p>
          <a:p>
            <a:pPr marL="171450" indent="-171450">
              <a:buFontTx/>
              <a:buChar char="-"/>
            </a:pPr>
            <a:endParaRPr lang="da-DK" b="1" dirty="0" smtClean="0"/>
          </a:p>
          <a:p>
            <a:pPr marL="171450" indent="-171450">
              <a:buFontTx/>
              <a:buChar char="-"/>
            </a:pPr>
            <a:endParaRPr lang="da-DK" b="1" dirty="0"/>
          </a:p>
        </p:txBody>
      </p:sp>
      <p:sp>
        <p:nvSpPr>
          <p:cNvPr id="4" name="Pladsholder til slidenummer 3"/>
          <p:cNvSpPr>
            <a:spLocks noGrp="1"/>
          </p:cNvSpPr>
          <p:nvPr>
            <p:ph type="sldNum" sz="quarter" idx="10"/>
          </p:nvPr>
        </p:nvSpPr>
        <p:spPr/>
        <p:txBody>
          <a:bodyPr/>
          <a:lstStyle/>
          <a:p>
            <a:fld id="{FEDD7B36-3A3A-4CD3-A4CD-05F53F03B950}" type="slidenum">
              <a:rPr lang="da-DK" smtClean="0"/>
              <a:t>10</a:t>
            </a:fld>
            <a:endParaRPr lang="da-DK"/>
          </a:p>
        </p:txBody>
      </p:sp>
    </p:spTree>
    <p:extLst>
      <p:ext uri="{BB962C8B-B14F-4D97-AF65-F5344CB8AC3E}">
        <p14:creationId xmlns:p14="http://schemas.microsoft.com/office/powerpoint/2010/main" val="3602804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1" dirty="0"/>
          </a:p>
        </p:txBody>
      </p:sp>
      <p:sp>
        <p:nvSpPr>
          <p:cNvPr id="4" name="Pladsholder til slidenummer 3"/>
          <p:cNvSpPr>
            <a:spLocks noGrp="1"/>
          </p:cNvSpPr>
          <p:nvPr>
            <p:ph type="sldNum" sz="quarter" idx="10"/>
          </p:nvPr>
        </p:nvSpPr>
        <p:spPr/>
        <p:txBody>
          <a:bodyPr/>
          <a:lstStyle/>
          <a:p>
            <a:fld id="{FEDD7B36-3A3A-4CD3-A4CD-05F53F03B950}" type="slidenum">
              <a:rPr lang="da-DK" smtClean="0"/>
              <a:t>11</a:t>
            </a:fld>
            <a:endParaRPr lang="da-DK"/>
          </a:p>
        </p:txBody>
      </p:sp>
    </p:spTree>
    <p:extLst>
      <p:ext uri="{BB962C8B-B14F-4D97-AF65-F5344CB8AC3E}">
        <p14:creationId xmlns:p14="http://schemas.microsoft.com/office/powerpoint/2010/main" val="29054922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1" u="none" dirty="0"/>
          </a:p>
        </p:txBody>
      </p:sp>
      <p:sp>
        <p:nvSpPr>
          <p:cNvPr id="4" name="Pladsholder til slidenummer 3"/>
          <p:cNvSpPr>
            <a:spLocks noGrp="1"/>
          </p:cNvSpPr>
          <p:nvPr>
            <p:ph type="sldNum" sz="quarter" idx="10"/>
          </p:nvPr>
        </p:nvSpPr>
        <p:spPr/>
        <p:txBody>
          <a:bodyPr/>
          <a:lstStyle/>
          <a:p>
            <a:fld id="{FEDD7B36-3A3A-4CD3-A4CD-05F53F03B950}" type="slidenum">
              <a:rPr lang="da-DK" smtClean="0"/>
              <a:t>12</a:t>
            </a:fld>
            <a:endParaRPr lang="da-DK"/>
          </a:p>
        </p:txBody>
      </p:sp>
    </p:spTree>
    <p:extLst>
      <p:ext uri="{BB962C8B-B14F-4D97-AF65-F5344CB8AC3E}">
        <p14:creationId xmlns:p14="http://schemas.microsoft.com/office/powerpoint/2010/main" val="1710667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171450" indent="-171450">
              <a:buFontTx/>
              <a:buChar char="-"/>
            </a:pPr>
            <a:endParaRPr lang="da-DK" b="1" dirty="0" smtClean="0"/>
          </a:p>
          <a:p>
            <a:pPr marL="171450" indent="-171450">
              <a:buFontTx/>
              <a:buChar char="-"/>
            </a:pPr>
            <a:endParaRPr lang="da-DK" b="1" dirty="0" smtClean="0"/>
          </a:p>
          <a:p>
            <a:endParaRPr lang="da-DK" b="1" dirty="0" smtClean="0"/>
          </a:p>
          <a:p>
            <a:endParaRPr lang="da-DK" b="1" dirty="0" smtClean="0"/>
          </a:p>
          <a:p>
            <a:endParaRPr lang="da-DK" b="1" dirty="0" smtClean="0"/>
          </a:p>
          <a:p>
            <a:endParaRPr lang="da-DK" b="1" dirty="0" smtClean="0"/>
          </a:p>
          <a:p>
            <a:endParaRPr lang="da-DK" b="1"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13</a:t>
            </a:fld>
            <a:endParaRPr lang="da-DK"/>
          </a:p>
        </p:txBody>
      </p:sp>
    </p:spTree>
    <p:extLst>
      <p:ext uri="{BB962C8B-B14F-4D97-AF65-F5344CB8AC3E}">
        <p14:creationId xmlns:p14="http://schemas.microsoft.com/office/powerpoint/2010/main" val="3045793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 </a:t>
            </a:r>
            <a:endParaRPr lang="da-DK" b="1" u="sng" baseline="0" dirty="0" smtClean="0"/>
          </a:p>
          <a:p>
            <a:endParaRPr lang="da-DK" b="1" dirty="0" smtClean="0"/>
          </a:p>
          <a:p>
            <a:pPr marL="0" indent="0">
              <a:buNone/>
            </a:pPr>
            <a:r>
              <a:rPr lang="da-DK" b="1" dirty="0" smtClean="0"/>
              <a:t>Øvelsens formål:</a:t>
            </a:r>
          </a:p>
          <a:p>
            <a:pPr marL="228600" indent="-228600">
              <a:buAutoNum type="alphaLcPeriod"/>
            </a:pPr>
            <a:r>
              <a:rPr lang="da-DK" dirty="0" smtClean="0"/>
              <a:t>Fortæl deltagerne,</a:t>
            </a:r>
            <a:r>
              <a:rPr lang="da-DK" baseline="0" dirty="0" smtClean="0"/>
              <a:t> at de i denne øvelse skal drøfte forskellige faglige holdninger til pårørendesamarbejde. Understreg, at der jo er fælles retningslinjer og procedurer, men at der i praksis også vil være forskellige faglige holdninger. Understreg, at dette ikke nødvendigvis er et problem, hvis der er mulighed for at udtrykke faglige uenigheder konstruktivt.</a:t>
            </a:r>
          </a:p>
          <a:p>
            <a:pPr marL="0" indent="0">
              <a:buNone/>
            </a:pPr>
            <a:endParaRPr lang="da-DK" baseline="0" dirty="0" smtClean="0"/>
          </a:p>
          <a:p>
            <a:pPr marL="0" indent="0">
              <a:buNone/>
            </a:pPr>
            <a:r>
              <a:rPr lang="da-DK" b="1" baseline="0" dirty="0" smtClean="0"/>
              <a:t>Rammen for øvelsen:</a:t>
            </a:r>
          </a:p>
          <a:p>
            <a:pPr marL="0" indent="0">
              <a:buNone/>
            </a:pPr>
            <a:r>
              <a:rPr lang="da-DK" dirty="0" smtClean="0"/>
              <a:t>a. Det er vigtigt, at du som facilitator skaber et trygt rum, så deltagerne oplever, at det er okay at dele personlige erfaringer, refleksioner og ideer til handlinger med hinanden. Start derfor med at sætte konteksten for øvelsen. Introducer til øvelsens formål. Opstil derefter rammer for deltagernes tilstedeværelse og samarbejde. Det kan du gøre ved at skærpe opmærksomheden på, hvordan du ønsker at deltagerne taler med hinanden, samt ved at skærpe opmærksomheden på, hvordan du ønsker, at deltagerne arbejder med hinanden. Se forslag i ovenstående. Forslagene kan omformuleres eller føjes til - gerne i samarbejde med deltagerne selv.</a:t>
            </a:r>
          </a:p>
          <a:p>
            <a:endParaRPr lang="da-DK" dirty="0" smtClean="0"/>
          </a:p>
          <a:p>
            <a:endParaRPr lang="da-DK"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14</a:t>
            </a:fld>
            <a:endParaRPr lang="da-DK"/>
          </a:p>
        </p:txBody>
      </p:sp>
    </p:spTree>
    <p:extLst>
      <p:ext uri="{BB962C8B-B14F-4D97-AF65-F5344CB8AC3E}">
        <p14:creationId xmlns:p14="http://schemas.microsoft.com/office/powerpoint/2010/main" val="3674207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a:t>
            </a:r>
            <a:r>
              <a:rPr lang="da-DK" b="1" u="sng" baseline="0" dirty="0" smtClean="0"/>
              <a:t> gør du: </a:t>
            </a:r>
          </a:p>
          <a:p>
            <a:endParaRPr lang="da-DK" b="1" u="sng" baseline="0" dirty="0" smtClean="0"/>
          </a:p>
          <a:p>
            <a:r>
              <a:rPr lang="da-DK" b="1" u="none" baseline="0" dirty="0" smtClean="0"/>
              <a:t>Trin 1)</a:t>
            </a:r>
            <a:endParaRPr lang="da-DK" dirty="0" smtClean="0"/>
          </a:p>
          <a:p>
            <a:pPr marL="228600" indent="-228600">
              <a:buAutoNum type="alphaLcPeriod"/>
            </a:pPr>
            <a:r>
              <a:rPr lang="da-DK" baseline="0" dirty="0" smtClean="0"/>
              <a:t>Bed deltagerne om at rejse sig op, og sørg for, at der er plads til, at deltagerne kan bevæge sig til højre eller venstre. Fortæl, at jo mere de bevæger sig til venstre i rummet, jo mere uenige er de og omvendt. Læs udsagnene fra </a:t>
            </a:r>
            <a:r>
              <a:rPr lang="da-DK" b="1" baseline="0" dirty="0" smtClean="0"/>
              <a:t>Refleksionsark: Jeg tror… </a:t>
            </a:r>
            <a:r>
              <a:rPr lang="da-DK" baseline="0" dirty="0" smtClean="0"/>
              <a:t>op. Du kan på forhånd have klippet udsagnene ud og vise det enkelte udsagn, når du læser det op.</a:t>
            </a:r>
          </a:p>
          <a:p>
            <a:pPr marL="228600" indent="-228600">
              <a:buAutoNum type="alphaLcPeriod"/>
            </a:pPr>
            <a:r>
              <a:rPr lang="da-DK" baseline="0" dirty="0" smtClean="0"/>
              <a:t>Når deltagerne har tilkendegivet, om de er enige eller uenige i udsagnet, spørger du ind til, hvorfor de har placeret sig, som de har gjort. Husk deltagerne på, at det er vigtigt at respektere og rumme forskellige holdninger. </a:t>
            </a:r>
          </a:p>
          <a:p>
            <a:pPr marL="228600" indent="-228600">
              <a:buAutoNum type="alphaLcPeriod"/>
            </a:pPr>
            <a:endParaRPr lang="da-DK" baseline="0" dirty="0" smtClean="0"/>
          </a:p>
          <a:p>
            <a:pPr marL="0" indent="0">
              <a:buNone/>
            </a:pPr>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a:p>
            <a:endParaRPr lang="da-DK"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15</a:t>
            </a:fld>
            <a:endParaRPr lang="da-DK"/>
          </a:p>
        </p:txBody>
      </p:sp>
    </p:spTree>
    <p:extLst>
      <p:ext uri="{BB962C8B-B14F-4D97-AF65-F5344CB8AC3E}">
        <p14:creationId xmlns:p14="http://schemas.microsoft.com/office/powerpoint/2010/main" val="180907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1" u="sng" dirty="0"/>
          </a:p>
        </p:txBody>
      </p:sp>
      <p:sp>
        <p:nvSpPr>
          <p:cNvPr id="4" name="Pladsholder til slidenummer 3"/>
          <p:cNvSpPr>
            <a:spLocks noGrp="1"/>
          </p:cNvSpPr>
          <p:nvPr>
            <p:ph type="sldNum" sz="quarter" idx="10"/>
          </p:nvPr>
        </p:nvSpPr>
        <p:spPr/>
        <p:txBody>
          <a:bodyPr/>
          <a:lstStyle/>
          <a:p>
            <a:fld id="{FEDD7B36-3A3A-4CD3-A4CD-05F53F03B950}" type="slidenum">
              <a:rPr lang="da-DK" smtClean="0"/>
              <a:t>16</a:t>
            </a:fld>
            <a:endParaRPr lang="da-DK"/>
          </a:p>
        </p:txBody>
      </p:sp>
    </p:spTree>
    <p:extLst>
      <p:ext uri="{BB962C8B-B14F-4D97-AF65-F5344CB8AC3E}">
        <p14:creationId xmlns:p14="http://schemas.microsoft.com/office/powerpoint/2010/main" val="2414999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 </a:t>
            </a:r>
          </a:p>
          <a:p>
            <a:endParaRPr lang="da-DK" b="1" u="sng" dirty="0" smtClean="0"/>
          </a:p>
          <a:p>
            <a:r>
              <a:rPr lang="da-DK" b="1" u="none" dirty="0" smtClean="0"/>
              <a:t>Trin 3)</a:t>
            </a:r>
          </a:p>
          <a:p>
            <a:pPr marL="228600" indent="-228600">
              <a:buAutoNum type="alphaLcPeriod"/>
            </a:pPr>
            <a:r>
              <a:rPr lang="da-DK" b="0" u="none" baseline="0" dirty="0" smtClean="0"/>
              <a:t>Når I har set filmen, gentager I øvelsen fra trin 1. Læs udsagnene fra </a:t>
            </a:r>
            <a:r>
              <a:rPr lang="da-DK" b="1" u="none" baseline="0" dirty="0" smtClean="0"/>
              <a:t>Refleksionsark: Jeg tror… </a:t>
            </a:r>
            <a:r>
              <a:rPr lang="da-DK" b="0" u="none" baseline="0" dirty="0" smtClean="0"/>
              <a:t>op. Spørg, om deltagerne har flyttet sig siden sidst. Hvis ja, spørg, hvorfor de har flyttet sig. Hvis nej, spørg, hvorfor de holder fast i holdningen.</a:t>
            </a:r>
          </a:p>
          <a:p>
            <a:pPr marL="0" indent="0">
              <a:buNone/>
            </a:pPr>
            <a:endParaRPr lang="da-DK" b="0" u="none" baseline="0" dirty="0" smtClean="0"/>
          </a:p>
          <a:p>
            <a:pPr marL="0" indent="0">
              <a:buNone/>
            </a:pPr>
            <a:r>
              <a:rPr lang="da-DK" b="1" u="none" baseline="0" dirty="0" smtClean="0"/>
              <a:t>Trin 4) </a:t>
            </a:r>
          </a:p>
          <a:p>
            <a:pPr marL="0" indent="0">
              <a:buNone/>
            </a:pPr>
            <a:r>
              <a:rPr lang="da-DK" b="0" u="none" baseline="0" dirty="0" smtClean="0"/>
              <a:t>a. Del deltagerne op i grupper af 3-4 deltagere, og bed dem drøfte ovenstående spørgsmål. Du kan evt., hvis der er tid, bede et par af grupperne om at dele deres refleksioner i plenum.</a:t>
            </a:r>
          </a:p>
          <a:p>
            <a:pPr marL="228600" indent="-228600">
              <a:buAutoNum type="arabicPeriod"/>
            </a:pPr>
            <a:endParaRPr lang="da-DK" b="0" u="none" baseline="0" dirty="0" smtClean="0"/>
          </a:p>
          <a:p>
            <a:pPr marL="228600" indent="-228600">
              <a:buAutoNum type="arabicPeriod"/>
            </a:pPr>
            <a:endParaRPr lang="da-DK" b="0" u="none" baseline="0" dirty="0" smtClean="0"/>
          </a:p>
          <a:p>
            <a:pPr marL="0" indent="0">
              <a:buNone/>
            </a:pPr>
            <a:endParaRPr lang="da-DK" b="0" u="none" baseline="0" dirty="0" smtClean="0"/>
          </a:p>
          <a:p>
            <a:pPr marL="0" indent="0">
              <a:buNone/>
            </a:pPr>
            <a:endParaRPr lang="da-DK" b="0" u="none" baseline="0"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17</a:t>
            </a:fld>
            <a:endParaRPr lang="da-DK"/>
          </a:p>
        </p:txBody>
      </p:sp>
    </p:spTree>
    <p:extLst>
      <p:ext uri="{BB962C8B-B14F-4D97-AF65-F5344CB8AC3E}">
        <p14:creationId xmlns:p14="http://schemas.microsoft.com/office/powerpoint/2010/main" val="3016244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1"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2</a:t>
            </a:fld>
            <a:endParaRPr lang="da-DK"/>
          </a:p>
        </p:txBody>
      </p:sp>
    </p:spTree>
    <p:extLst>
      <p:ext uri="{BB962C8B-B14F-4D97-AF65-F5344CB8AC3E}">
        <p14:creationId xmlns:p14="http://schemas.microsoft.com/office/powerpoint/2010/main" val="1467158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 </a:t>
            </a:r>
          </a:p>
          <a:p>
            <a:endParaRPr lang="da-DK" b="1" dirty="0" smtClean="0"/>
          </a:p>
          <a:p>
            <a:r>
              <a:rPr lang="da-DK" b="1" dirty="0" smtClean="0"/>
              <a:t>Øvelsens formål:</a:t>
            </a:r>
          </a:p>
          <a:p>
            <a:pPr marL="0" indent="0">
              <a:buFontTx/>
              <a:buNone/>
            </a:pPr>
            <a:r>
              <a:rPr lang="da-DK" baseline="0" dirty="0" smtClean="0"/>
              <a:t>a. Fortæl deltagerne, at de i denne øvelse skal forsøge at forestille sig, hvordan det ville være, hvis de var pårørende. Fortæl, at det både handler om at forsøge at sætte sig i de pårørendes sted, altså skabe indlevelse og identifikation for pårørenderollen, men også om, at deltagerne mærker sig selv og deres egne præferencer. At kende sig selv så godt som muligt er nemlig en forudsætning for at kunne lytte åbent og fordomsfrit til andres erfaringer og oplevelser.</a:t>
            </a:r>
          </a:p>
          <a:p>
            <a:pPr marL="0" indent="0">
              <a:buFontTx/>
              <a:buNone/>
            </a:pPr>
            <a:endParaRPr lang="da-DK" dirty="0" smtClean="0"/>
          </a:p>
          <a:p>
            <a:pPr marL="0" indent="0">
              <a:buFontTx/>
              <a:buNone/>
            </a:pPr>
            <a:r>
              <a:rPr lang="da-DK" b="1" dirty="0" smtClean="0"/>
              <a:t>Rammen for øvelsen:</a:t>
            </a:r>
          </a:p>
          <a:p>
            <a:pPr marL="0" indent="0">
              <a:buFontTx/>
              <a:buNone/>
            </a:pPr>
            <a:r>
              <a:rPr lang="da-DK" dirty="0" smtClean="0"/>
              <a:t>a. Det er vigtigt, at du som facilitator skaber et trygt rum, så deltagerne oplever, at det er okay at dele personlige erfaringer, refleksioner og ideer til handlinger med hinanden. Start derfor med at sætte konteksten for øvelsen. Introducer til øvelsens formål. Opstil derefter rammer for deltagernes tilstedeværelse og samarbejde. Det kan du gøre ved at skærpe opmærksomheden på, hvordan du ønsker at deltagerne taler med </a:t>
            </a:r>
            <a:r>
              <a:rPr lang="da-DK" b="0" dirty="0" smtClean="0"/>
              <a:t>hinanden, samt ved at skærpe opmærksomheden på, hvordan du ønsker, at deltagerne arbejder med hinanden. Se forslag i ovenstående. Forslagene kan omformuleres eller </a:t>
            </a:r>
            <a:r>
              <a:rPr lang="da-DK" dirty="0" smtClean="0"/>
              <a:t>føjes til - gerne i samarbejde med deltagerne selv.</a:t>
            </a:r>
          </a:p>
          <a:p>
            <a:endParaRPr lang="da-DK" dirty="0"/>
          </a:p>
        </p:txBody>
      </p:sp>
      <p:sp>
        <p:nvSpPr>
          <p:cNvPr id="4" name="Pladsholder til slidenummer 3"/>
          <p:cNvSpPr>
            <a:spLocks noGrp="1"/>
          </p:cNvSpPr>
          <p:nvPr>
            <p:ph type="sldNum" sz="quarter" idx="10"/>
          </p:nvPr>
        </p:nvSpPr>
        <p:spPr/>
        <p:txBody>
          <a:bodyPr/>
          <a:lstStyle/>
          <a:p>
            <a:fld id="{FEDD7B36-3A3A-4CD3-A4CD-05F53F03B950}" type="slidenum">
              <a:rPr lang="da-DK" smtClean="0"/>
              <a:t>3</a:t>
            </a:fld>
            <a:endParaRPr lang="da-DK"/>
          </a:p>
        </p:txBody>
      </p:sp>
    </p:spTree>
    <p:extLst>
      <p:ext uri="{BB962C8B-B14F-4D97-AF65-F5344CB8AC3E}">
        <p14:creationId xmlns:p14="http://schemas.microsoft.com/office/powerpoint/2010/main" val="2724206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baseline="0" dirty="0" smtClean="0"/>
              <a:t>Sådan gør du:</a:t>
            </a:r>
          </a:p>
          <a:p>
            <a:pPr marL="0" indent="0">
              <a:buFontTx/>
              <a:buNone/>
            </a:pPr>
            <a:endParaRPr lang="da-DK" b="1" baseline="0" dirty="0" smtClean="0"/>
          </a:p>
          <a:p>
            <a:pPr marL="0" indent="0">
              <a:buFontTx/>
              <a:buNone/>
            </a:pPr>
            <a:r>
              <a:rPr lang="da-DK" b="1" baseline="0" dirty="0" smtClean="0"/>
              <a:t>Trin 1)</a:t>
            </a:r>
          </a:p>
          <a:p>
            <a:pPr marL="0" indent="0">
              <a:buFontTx/>
              <a:buNone/>
            </a:pPr>
            <a:r>
              <a:rPr lang="da-DK" b="0" baseline="0" dirty="0" smtClean="0"/>
              <a:t>a. Bed deltagerne om at reflektere over ovenstående spørgsmål for sig selv. Udlever </a:t>
            </a:r>
            <a:r>
              <a:rPr lang="da-DK" b="1" baseline="0" dirty="0" smtClean="0"/>
              <a:t>Refleksionsark: Hvis jeg var pårørende… </a:t>
            </a:r>
            <a:r>
              <a:rPr lang="da-DK" b="0" baseline="0" dirty="0" smtClean="0"/>
              <a:t>til deltagerne.</a:t>
            </a:r>
          </a:p>
          <a:p>
            <a:endParaRPr lang="da-DK" dirty="0" smtClean="0"/>
          </a:p>
          <a:p>
            <a:endParaRPr lang="da-DK" dirty="0"/>
          </a:p>
        </p:txBody>
      </p:sp>
      <p:sp>
        <p:nvSpPr>
          <p:cNvPr id="4" name="Pladsholder til slidenummer 3"/>
          <p:cNvSpPr>
            <a:spLocks noGrp="1"/>
          </p:cNvSpPr>
          <p:nvPr>
            <p:ph type="sldNum" sz="quarter" idx="10"/>
          </p:nvPr>
        </p:nvSpPr>
        <p:spPr/>
        <p:txBody>
          <a:bodyPr/>
          <a:lstStyle/>
          <a:p>
            <a:fld id="{FEDD7B36-3A3A-4CD3-A4CD-05F53F03B950}" type="slidenum">
              <a:rPr lang="da-DK" smtClean="0"/>
              <a:t>4</a:t>
            </a:fld>
            <a:endParaRPr lang="da-DK"/>
          </a:p>
        </p:txBody>
      </p:sp>
    </p:spTree>
    <p:extLst>
      <p:ext uri="{BB962C8B-B14F-4D97-AF65-F5344CB8AC3E}">
        <p14:creationId xmlns:p14="http://schemas.microsoft.com/office/powerpoint/2010/main" val="1314878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dirty="0" smtClean="0"/>
              <a:t>Sådan gør du:</a:t>
            </a:r>
          </a:p>
          <a:p>
            <a:endParaRPr lang="da-DK" dirty="0" smtClean="0"/>
          </a:p>
          <a:p>
            <a:r>
              <a:rPr lang="da-DK" b="1" dirty="0" smtClean="0"/>
              <a:t>Trin 2)</a:t>
            </a:r>
          </a:p>
          <a:p>
            <a:r>
              <a:rPr lang="da-DK" dirty="0" smtClean="0"/>
              <a:t>a. Bed deltagerne om at dele deres individuelle refleksioner med deres sidemakker. Trinnet skal understrege, at der også blandt dem kan være stor mangfoldighed i, hvad de forventer, hvordan de gerne vil mødes, og hvordan de gerne vil tilbringe tid med deres partner/forælder/...</a:t>
            </a:r>
          </a:p>
          <a:p>
            <a:r>
              <a:rPr lang="da-DK" dirty="0" smtClean="0"/>
              <a:t>b. Fortæl, at deltagerne nu skal se en film, der viser forskellige pårørende, og hvordan de forholder sig til forventninger, gode stunder og forståelse.</a:t>
            </a:r>
          </a:p>
          <a:p>
            <a:endParaRPr lang="da-DK" dirty="0"/>
          </a:p>
        </p:txBody>
      </p:sp>
      <p:sp>
        <p:nvSpPr>
          <p:cNvPr id="4" name="Pladsholder til slidenummer 3"/>
          <p:cNvSpPr>
            <a:spLocks noGrp="1"/>
          </p:cNvSpPr>
          <p:nvPr>
            <p:ph type="sldNum" sz="quarter" idx="10"/>
          </p:nvPr>
        </p:nvSpPr>
        <p:spPr/>
        <p:txBody>
          <a:bodyPr/>
          <a:lstStyle/>
          <a:p>
            <a:fld id="{FEDD7B36-3A3A-4CD3-A4CD-05F53F03B950}" type="slidenum">
              <a:rPr lang="da-DK" smtClean="0"/>
              <a:t>5</a:t>
            </a:fld>
            <a:endParaRPr lang="da-DK"/>
          </a:p>
        </p:txBody>
      </p:sp>
    </p:spTree>
    <p:extLst>
      <p:ext uri="{BB962C8B-B14F-4D97-AF65-F5344CB8AC3E}">
        <p14:creationId xmlns:p14="http://schemas.microsoft.com/office/powerpoint/2010/main" val="1768483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b="0" u="none" baseline="0"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6</a:t>
            </a:fld>
            <a:endParaRPr lang="da-DK"/>
          </a:p>
        </p:txBody>
      </p:sp>
    </p:spTree>
    <p:extLst>
      <p:ext uri="{BB962C8B-B14F-4D97-AF65-F5344CB8AC3E}">
        <p14:creationId xmlns:p14="http://schemas.microsoft.com/office/powerpoint/2010/main" val="3239818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baseline="0" dirty="0" smtClean="0"/>
              <a:t>Sådan gør du:</a:t>
            </a:r>
          </a:p>
          <a:p>
            <a:endParaRPr lang="da-DK" b="1" u="sng" baseline="0" dirty="0" smtClean="0"/>
          </a:p>
          <a:p>
            <a:r>
              <a:rPr lang="da-DK" b="1" u="none" baseline="0" dirty="0" smtClean="0"/>
              <a:t>Trin 4) </a:t>
            </a:r>
          </a:p>
          <a:p>
            <a:r>
              <a:rPr lang="da-DK" b="0" u="none" baseline="0" dirty="0" smtClean="0"/>
              <a:t>a. Bed deltagerne til at dele deres tidligere drøftelser med sidemakkeren, efter de har set filmen. Hvis det er svært at få deltagerne til at dele, kan du skabe tryghed ved at starte med at dele, hvad du selv har af tanker efter, du har set filmen. </a:t>
            </a:r>
          </a:p>
          <a:p>
            <a:endParaRPr lang="da-DK" b="0" u="none" baseline="0" dirty="0" smtClean="0"/>
          </a:p>
          <a:p>
            <a:endParaRPr lang="da-DK" b="0" baseline="0" dirty="0" smtClean="0"/>
          </a:p>
        </p:txBody>
      </p:sp>
      <p:sp>
        <p:nvSpPr>
          <p:cNvPr id="4" name="Pladsholder til slidenummer 3"/>
          <p:cNvSpPr>
            <a:spLocks noGrp="1"/>
          </p:cNvSpPr>
          <p:nvPr>
            <p:ph type="sldNum" sz="quarter" idx="10"/>
          </p:nvPr>
        </p:nvSpPr>
        <p:spPr/>
        <p:txBody>
          <a:bodyPr/>
          <a:lstStyle/>
          <a:p>
            <a:fld id="{FEDD7B36-3A3A-4CD3-A4CD-05F53F03B950}" type="slidenum">
              <a:rPr lang="da-DK" smtClean="0"/>
              <a:t>7</a:t>
            </a:fld>
            <a:endParaRPr lang="da-DK"/>
          </a:p>
        </p:txBody>
      </p:sp>
    </p:spTree>
    <p:extLst>
      <p:ext uri="{BB962C8B-B14F-4D97-AF65-F5344CB8AC3E}">
        <p14:creationId xmlns:p14="http://schemas.microsoft.com/office/powerpoint/2010/main" val="75394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FEDD7B36-3A3A-4CD3-A4CD-05F53F03B950}" type="slidenum">
              <a:rPr lang="da-DK" smtClean="0"/>
              <a:t>8</a:t>
            </a:fld>
            <a:endParaRPr lang="da-DK"/>
          </a:p>
        </p:txBody>
      </p:sp>
    </p:spTree>
    <p:extLst>
      <p:ext uri="{BB962C8B-B14F-4D97-AF65-F5344CB8AC3E}">
        <p14:creationId xmlns:p14="http://schemas.microsoft.com/office/powerpoint/2010/main" val="921175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u="sng" baseline="0" dirty="0" smtClean="0"/>
              <a:t>Sådan gør du: </a:t>
            </a:r>
          </a:p>
          <a:p>
            <a:endParaRPr lang="da-DK" b="1" baseline="0" dirty="0" smtClean="0"/>
          </a:p>
          <a:p>
            <a:r>
              <a:rPr lang="da-DK" b="1" baseline="0" dirty="0" smtClean="0"/>
              <a:t>Øvelsens formål:</a:t>
            </a:r>
          </a:p>
          <a:p>
            <a:pPr marL="228600" marR="0" lvl="0" indent="-228600" algn="l" defTabSz="914400" rtl="0" eaLnBrk="1" fontAlgn="auto" latinLnBrk="0" hangingPunct="1">
              <a:lnSpc>
                <a:spcPct val="100000"/>
              </a:lnSpc>
              <a:spcBef>
                <a:spcPts val="0"/>
              </a:spcBef>
              <a:spcAft>
                <a:spcPts val="0"/>
              </a:spcAft>
              <a:buClrTx/>
              <a:buSzTx/>
              <a:buFontTx/>
              <a:buAutoNum type="alphaLcPeriod"/>
              <a:tabLst/>
              <a:defRPr/>
            </a:pPr>
            <a:r>
              <a:rPr lang="da-DK" b="0" baseline="0" dirty="0" smtClean="0"/>
              <a:t>Fortæl deltagerne, at de i denne øvelse skal forsøge at sætte ord på nogle af de forudfattede billeder, vi alle kan have om, hvem de pårørende er. De fleste af os har forudfattede billeder om andre mennesker, og det kan påvirke vores syn og handlinger over for dem. Når vi bliver bevidste om de forudfattede billeder, kan vi også gentænke dem og dermed skabe bedre betingelser for samarbejdet. Fortæl, at de forudfattede billeder både kan være positive og negative. Du kan give eksempler som: ”Jeg tror, at pårørende er sådan nogle, der gerne vil inddrages” eller ”Jeg tror, at pårørende er sådan nogle, der har haft en nær relation til mennesket med demens”.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a-DK" b="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b="1" baseline="0" dirty="0" smtClean="0"/>
              <a:t>Rammen for øvelsen:</a:t>
            </a:r>
          </a:p>
          <a:p>
            <a:pPr marL="0" marR="0" lvl="0" indent="0" algn="l" defTabSz="914400" rtl="0" eaLnBrk="1" fontAlgn="auto" latinLnBrk="0" hangingPunct="1">
              <a:lnSpc>
                <a:spcPct val="100000"/>
              </a:lnSpc>
              <a:spcBef>
                <a:spcPts val="0"/>
              </a:spcBef>
              <a:spcAft>
                <a:spcPts val="0"/>
              </a:spcAft>
              <a:buClrTx/>
              <a:buSzTx/>
              <a:buFontTx/>
              <a:buNone/>
              <a:tabLst/>
              <a:defRPr/>
            </a:pPr>
            <a:r>
              <a:rPr lang="da-DK" b="0" dirty="0" smtClean="0"/>
              <a:t>a. Det er vigtigt, at du som facilitator skaber et trygt rum, så deltagerne oplever, at det er okay at dele personlige erfaringer, refleksioner og ideer til handlinger med hinanden. Start derfor med at sætte konteksten for øvelsen. Introducer til øvelsens formål. Opstil derefter rammer for deltagernes tilstedeværelse og samarbejde. Det kan du gøre ved at skærpe opmærksomheden på, hvordan du ønsker at deltagerne taler med hinanden, samt ved at skærpe opmærksomheden på, hvordan du ønsker, at deltagerne arbejder med hinanden. Se forslag i ovenstående. Forslagene kan omformuleres eller føjes til - gerne i samarbejde med deltagerne selv.</a:t>
            </a:r>
          </a:p>
          <a:p>
            <a:endParaRPr lang="da-DK" b="1" dirty="0"/>
          </a:p>
        </p:txBody>
      </p:sp>
      <p:sp>
        <p:nvSpPr>
          <p:cNvPr id="4" name="Pladsholder til slidenummer 3"/>
          <p:cNvSpPr>
            <a:spLocks noGrp="1"/>
          </p:cNvSpPr>
          <p:nvPr>
            <p:ph type="sldNum" sz="quarter" idx="10"/>
          </p:nvPr>
        </p:nvSpPr>
        <p:spPr/>
        <p:txBody>
          <a:bodyPr/>
          <a:lstStyle/>
          <a:p>
            <a:fld id="{FEDD7B36-3A3A-4CD3-A4CD-05F53F03B950}" type="slidenum">
              <a:rPr lang="da-DK" smtClean="0"/>
              <a:t>9</a:t>
            </a:fld>
            <a:endParaRPr lang="da-DK"/>
          </a:p>
        </p:txBody>
      </p:sp>
    </p:spTree>
    <p:extLst>
      <p:ext uri="{BB962C8B-B14F-4D97-AF65-F5344CB8AC3E}">
        <p14:creationId xmlns:p14="http://schemas.microsoft.com/office/powerpoint/2010/main" val="420122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649C7728-442D-4955-BF40-55969288D51E}" type="datetimeFigureOut">
              <a:rPr lang="da-DK" smtClean="0"/>
              <a:t>28-11-2023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3486629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49C7728-442D-4955-BF40-55969288D51E}" type="datetimeFigureOut">
              <a:rPr lang="da-DK" smtClean="0"/>
              <a:t>28-11-2023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225347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49C7728-442D-4955-BF40-55969288D51E}" type="datetimeFigureOut">
              <a:rPr lang="da-DK" smtClean="0"/>
              <a:t>28-11-2023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41096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49C7728-442D-4955-BF40-55969288D51E}" type="datetimeFigureOut">
              <a:rPr lang="da-DK" smtClean="0"/>
              <a:t>28-11-2023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2537506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649C7728-442D-4955-BF40-55969288D51E}" type="datetimeFigureOut">
              <a:rPr lang="da-DK" smtClean="0"/>
              <a:t>28-11-2023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slidenummer 5"/>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171708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49C7728-442D-4955-BF40-55969288D51E}" type="datetimeFigureOut">
              <a:rPr lang="da-DK" smtClean="0"/>
              <a:t>28-11-2023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2154986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649C7728-442D-4955-BF40-55969288D51E}" type="datetimeFigureOut">
              <a:rPr lang="da-DK" smtClean="0"/>
              <a:t>28-11-2023</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slidenummer 8"/>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222767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649C7728-442D-4955-BF40-55969288D51E}" type="datetimeFigureOut">
              <a:rPr lang="da-DK" smtClean="0"/>
              <a:t>28-11-2023</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slidenummer 4"/>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2153644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49C7728-442D-4955-BF40-55969288D51E}" type="datetimeFigureOut">
              <a:rPr lang="da-DK" smtClean="0"/>
              <a:t>28-11-2023</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slidenummer 3"/>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1186461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649C7728-442D-4955-BF40-55969288D51E}" type="datetimeFigureOut">
              <a:rPr lang="da-DK" smtClean="0"/>
              <a:t>28-11-2023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4058509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649C7728-442D-4955-BF40-55969288D51E}" type="datetimeFigureOut">
              <a:rPr lang="da-DK" smtClean="0"/>
              <a:t>28-11-2023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slidenummer 6"/>
          <p:cNvSpPr>
            <a:spLocks noGrp="1"/>
          </p:cNvSpPr>
          <p:nvPr>
            <p:ph type="sldNum" sz="quarter" idx="12"/>
          </p:nvPr>
        </p:nvSpPr>
        <p:spPr/>
        <p:txBody>
          <a:bodyPr/>
          <a:lstStyle/>
          <a:p>
            <a:fld id="{977B55EF-29E4-4A29-991E-DF461E735B62}" type="slidenum">
              <a:rPr lang="da-DK" smtClean="0"/>
              <a:t>‹nr.›</a:t>
            </a:fld>
            <a:endParaRPr lang="da-DK"/>
          </a:p>
        </p:txBody>
      </p:sp>
    </p:spTree>
    <p:extLst>
      <p:ext uri="{BB962C8B-B14F-4D97-AF65-F5344CB8AC3E}">
        <p14:creationId xmlns:p14="http://schemas.microsoft.com/office/powerpoint/2010/main" val="292904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dirty="0" smtClean="0"/>
              <a:t>Rediger typografien i masterens</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C7728-442D-4955-BF40-55969288D51E}" type="datetimeFigureOut">
              <a:rPr lang="da-DK" smtClean="0"/>
              <a:t>28-11-2023</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B55EF-29E4-4A29-991E-DF461E735B62}" type="slidenum">
              <a:rPr lang="da-DK" smtClean="0"/>
              <a:t>‹nr.›</a:t>
            </a:fld>
            <a:endParaRPr lang="da-DK"/>
          </a:p>
        </p:txBody>
      </p:sp>
    </p:spTree>
    <p:extLst>
      <p:ext uri="{BB962C8B-B14F-4D97-AF65-F5344CB8AC3E}">
        <p14:creationId xmlns:p14="http://schemas.microsoft.com/office/powerpoint/2010/main" val="4187733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demens.assens.dk/paaroerendestemmer/paaroerendestemmer"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demens.assens.dk/paaroerendestemmer/paaroerendestemmer"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emens.assens.dk/paaroerendestemmer/paaroerendestemme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ctrTitle"/>
          </p:nvPr>
        </p:nvSpPr>
        <p:spPr/>
        <p:txBody>
          <a:bodyPr/>
          <a:lstStyle/>
          <a:p>
            <a:r>
              <a:rPr lang="da-DK" dirty="0" smtClean="0"/>
              <a:t>Pårørendestemmer</a:t>
            </a:r>
            <a:endParaRPr lang="da-DK" dirty="0"/>
          </a:p>
        </p:txBody>
      </p:sp>
      <p:sp>
        <p:nvSpPr>
          <p:cNvPr id="3" name="Undertitel 2"/>
          <p:cNvSpPr>
            <a:spLocks noGrp="1"/>
          </p:cNvSpPr>
          <p:nvPr>
            <p:ph type="subTitle" idx="1"/>
          </p:nvPr>
        </p:nvSpPr>
        <p:spPr/>
        <p:txBody>
          <a:bodyPr/>
          <a:lstStyle/>
          <a:p>
            <a:r>
              <a:rPr lang="da-DK" dirty="0" smtClean="0"/>
              <a:t>Vidnesbyrd om livet som pårørende til et menneske med demens</a:t>
            </a:r>
            <a:endParaRPr lang="da-DK" dirty="0"/>
          </a:p>
        </p:txBody>
      </p:sp>
    </p:spTree>
    <p:extLst>
      <p:ext uri="{BB962C8B-B14F-4D97-AF65-F5344CB8AC3E}">
        <p14:creationId xmlns:p14="http://schemas.microsoft.com/office/powerpoint/2010/main" val="1427278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Øvelsen trin-for-trin</a:t>
            </a:r>
          </a:p>
        </p:txBody>
      </p:sp>
      <p:sp>
        <p:nvSpPr>
          <p:cNvPr id="3" name="Pladsholder til indhold 2"/>
          <p:cNvSpPr>
            <a:spLocks noGrp="1"/>
          </p:cNvSpPr>
          <p:nvPr>
            <p:ph idx="1"/>
          </p:nvPr>
        </p:nvSpPr>
        <p:spPr/>
        <p:txBody>
          <a:bodyPr/>
          <a:lstStyle/>
          <a:p>
            <a:pPr marL="0" indent="0">
              <a:buNone/>
            </a:pPr>
            <a:r>
              <a:rPr lang="da-DK" sz="3200" b="1" dirty="0"/>
              <a:t>Trin 1) Reflekter for dig selv (15 min</a:t>
            </a:r>
            <a:r>
              <a:rPr lang="da-DK" sz="3200" b="1" dirty="0" smtClean="0"/>
              <a:t>.)</a:t>
            </a:r>
          </a:p>
          <a:p>
            <a:r>
              <a:rPr lang="da-DK" sz="2600" dirty="0" smtClean="0"/>
              <a:t>Noter </a:t>
            </a:r>
            <a:r>
              <a:rPr lang="da-DK" sz="2600" dirty="0"/>
              <a:t>for dig selv, hvilke forudfattede billeder du har om pårørende til mennesker med </a:t>
            </a:r>
            <a:r>
              <a:rPr lang="da-DK" sz="2600" dirty="0" smtClean="0"/>
              <a:t>demens.</a:t>
            </a:r>
          </a:p>
          <a:p>
            <a:r>
              <a:rPr lang="da-DK" sz="2600" dirty="0" smtClean="0"/>
              <a:t>Læg refleksionsarkene på </a:t>
            </a:r>
            <a:r>
              <a:rPr lang="da-DK" sz="2600" dirty="0"/>
              <a:t>et bord, så </a:t>
            </a:r>
            <a:r>
              <a:rPr lang="da-DK" sz="2600" dirty="0" smtClean="0"/>
              <a:t>de </a:t>
            </a:r>
            <a:r>
              <a:rPr lang="da-DK" sz="2600" dirty="0"/>
              <a:t>er synlige for alle. </a:t>
            </a:r>
          </a:p>
        </p:txBody>
      </p:sp>
    </p:spTree>
    <p:extLst>
      <p:ext uri="{BB962C8B-B14F-4D97-AF65-F5344CB8AC3E}">
        <p14:creationId xmlns:p14="http://schemas.microsoft.com/office/powerpoint/2010/main" val="252167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338892" cy="6940627"/>
          </a:xfrm>
          <a:prstGeom prst="rect">
            <a:avLst/>
          </a:prstGeom>
        </p:spPr>
      </p:pic>
      <p:sp>
        <p:nvSpPr>
          <p:cNvPr id="2" name="Titel 1"/>
          <p:cNvSpPr>
            <a:spLocks noGrp="1"/>
          </p:cNvSpPr>
          <p:nvPr>
            <p:ph type="title"/>
          </p:nvPr>
        </p:nvSpPr>
        <p:spPr/>
        <p:txBody>
          <a:bodyPr>
            <a:normAutofit/>
          </a:bodyPr>
          <a:lstStyle/>
          <a:p>
            <a:r>
              <a:rPr lang="da-DK" sz="4800" b="1" dirty="0"/>
              <a:t>Øvelsen-trin-for-trin</a:t>
            </a:r>
          </a:p>
        </p:txBody>
      </p:sp>
      <p:sp>
        <p:nvSpPr>
          <p:cNvPr id="3" name="Pladsholder til indhold 2"/>
          <p:cNvSpPr>
            <a:spLocks noGrp="1"/>
          </p:cNvSpPr>
          <p:nvPr>
            <p:ph idx="1"/>
          </p:nvPr>
        </p:nvSpPr>
        <p:spPr/>
        <p:txBody>
          <a:bodyPr/>
          <a:lstStyle/>
          <a:p>
            <a:pPr marL="0" indent="0">
              <a:buNone/>
            </a:pPr>
            <a:r>
              <a:rPr lang="da-DK" sz="3200" b="1" dirty="0"/>
              <a:t>Trin </a:t>
            </a:r>
            <a:r>
              <a:rPr lang="da-DK" sz="3200" b="1" dirty="0" smtClean="0"/>
              <a:t>2) </a:t>
            </a:r>
            <a:r>
              <a:rPr lang="da-DK" sz="3200" b="1" dirty="0"/>
              <a:t>I</a:t>
            </a:r>
            <a:r>
              <a:rPr lang="da-DK" sz="3200" b="1" dirty="0" smtClean="0"/>
              <a:t> </a:t>
            </a:r>
            <a:r>
              <a:rPr lang="da-DK" sz="3200" b="1" dirty="0"/>
              <a:t>fællesskab (15 min</a:t>
            </a:r>
            <a:r>
              <a:rPr lang="da-DK" sz="3200" b="1" dirty="0" smtClean="0"/>
              <a:t>.)</a:t>
            </a:r>
          </a:p>
          <a:p>
            <a:r>
              <a:rPr lang="da-DK" sz="2600" dirty="0" smtClean="0"/>
              <a:t>Se </a:t>
            </a:r>
            <a:r>
              <a:rPr lang="da-DK" sz="2600" dirty="0"/>
              <a:t>filmen »</a:t>
            </a:r>
            <a:r>
              <a:rPr lang="da-DK" sz="2600" dirty="0" smtClean="0"/>
              <a:t>Pårørendestemmer«:</a:t>
            </a:r>
          </a:p>
          <a:p>
            <a:pPr marL="0" indent="0">
              <a:buNone/>
            </a:pPr>
            <a:r>
              <a:rPr lang="da-DK" dirty="0">
                <a:hlinkClick r:id="rId4"/>
              </a:rPr>
              <a:t>https://</a:t>
            </a:r>
            <a:r>
              <a:rPr lang="da-DK" dirty="0" smtClean="0">
                <a:hlinkClick r:id="rId4"/>
              </a:rPr>
              <a:t>demens.assens.dk/paaroerendestemmer/paaroerendestemmer</a:t>
            </a:r>
            <a:r>
              <a:rPr lang="da-DK" dirty="0" smtClean="0"/>
              <a:t> </a:t>
            </a:r>
            <a:endParaRPr lang="da-DK" dirty="0"/>
          </a:p>
          <a:p>
            <a:pPr marL="0" indent="0">
              <a:buNone/>
            </a:pPr>
            <a:endParaRPr lang="da-DK" dirty="0"/>
          </a:p>
        </p:txBody>
      </p:sp>
    </p:spTree>
    <p:extLst>
      <p:ext uri="{BB962C8B-B14F-4D97-AF65-F5344CB8AC3E}">
        <p14:creationId xmlns:p14="http://schemas.microsoft.com/office/powerpoint/2010/main" val="406441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Øvelsen-trin-for-trin</a:t>
            </a:r>
          </a:p>
        </p:txBody>
      </p:sp>
      <p:sp>
        <p:nvSpPr>
          <p:cNvPr id="3" name="Pladsholder til indhold 2"/>
          <p:cNvSpPr>
            <a:spLocks noGrp="1"/>
          </p:cNvSpPr>
          <p:nvPr>
            <p:ph idx="1"/>
          </p:nvPr>
        </p:nvSpPr>
        <p:spPr/>
        <p:txBody>
          <a:bodyPr/>
          <a:lstStyle/>
          <a:p>
            <a:pPr marL="0" indent="0">
              <a:buNone/>
            </a:pPr>
            <a:r>
              <a:rPr lang="da-DK" sz="3200" b="1" dirty="0"/>
              <a:t>Trin </a:t>
            </a:r>
            <a:r>
              <a:rPr lang="da-DK" sz="3200" b="1" dirty="0" smtClean="0"/>
              <a:t>3) </a:t>
            </a:r>
            <a:r>
              <a:rPr lang="da-DK" sz="3200" b="1" dirty="0"/>
              <a:t>Drøft i fællesskab (15 min.)</a:t>
            </a:r>
          </a:p>
          <a:p>
            <a:r>
              <a:rPr lang="da-DK" sz="2600" dirty="0"/>
              <a:t>Gå tilbage, og kig på refleksionsarkene på bordet:</a:t>
            </a:r>
          </a:p>
          <a:p>
            <a:pPr>
              <a:buFont typeface="Courier New" panose="02070309020205020404" pitchFamily="49" charset="0"/>
              <a:buChar char="o"/>
            </a:pPr>
            <a:r>
              <a:rPr lang="da-DK" sz="2600" dirty="0" smtClean="0"/>
              <a:t>Har </a:t>
            </a:r>
            <a:r>
              <a:rPr lang="da-DK" sz="2600" dirty="0"/>
              <a:t>nogle af jeres forudfattede billeder af pårørende ændret sig?</a:t>
            </a:r>
          </a:p>
          <a:p>
            <a:pPr>
              <a:buFont typeface="Courier New" panose="02070309020205020404" pitchFamily="49" charset="0"/>
              <a:buChar char="o"/>
            </a:pPr>
            <a:r>
              <a:rPr lang="da-DK" sz="2600" dirty="0"/>
              <a:t>Er nogle af jeres forudfattede billeder af pårørende de samme?</a:t>
            </a:r>
          </a:p>
          <a:p>
            <a:pPr>
              <a:buFont typeface="Courier New" panose="02070309020205020404" pitchFamily="49" charset="0"/>
              <a:buChar char="o"/>
            </a:pPr>
            <a:r>
              <a:rPr lang="da-DK" sz="2600" dirty="0"/>
              <a:t>Hvad kan I gøre for at være opmærksomme på jeres forudfattede billeder ude i praksis?</a:t>
            </a:r>
          </a:p>
          <a:p>
            <a:pPr marL="0" indent="0">
              <a:buNone/>
            </a:pPr>
            <a:endParaRPr lang="da-DK" dirty="0"/>
          </a:p>
        </p:txBody>
      </p:sp>
    </p:spTree>
    <p:extLst>
      <p:ext uri="{BB962C8B-B14F-4D97-AF65-F5344CB8AC3E}">
        <p14:creationId xmlns:p14="http://schemas.microsoft.com/office/powerpoint/2010/main" val="3838387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ctrTitle"/>
          </p:nvPr>
        </p:nvSpPr>
        <p:spPr>
          <a:xfrm>
            <a:off x="-3181815" y="-1193800"/>
            <a:ext cx="9144000" cy="2387600"/>
          </a:xfrm>
        </p:spPr>
        <p:txBody>
          <a:bodyPr>
            <a:normAutofit/>
          </a:bodyPr>
          <a:lstStyle/>
          <a:p>
            <a:r>
              <a:rPr lang="da-DK" sz="3200" dirty="0"/>
              <a:t>Øvelse 3</a:t>
            </a:r>
          </a:p>
        </p:txBody>
      </p:sp>
      <p:sp>
        <p:nvSpPr>
          <p:cNvPr id="3" name="Undertitel 2"/>
          <p:cNvSpPr>
            <a:spLocks noGrp="1"/>
          </p:cNvSpPr>
          <p:nvPr>
            <p:ph type="subTitle" idx="1"/>
          </p:nvPr>
        </p:nvSpPr>
        <p:spPr>
          <a:xfrm>
            <a:off x="-1955179" y="1193800"/>
            <a:ext cx="9144000" cy="1655762"/>
          </a:xfrm>
        </p:spPr>
        <p:txBody>
          <a:bodyPr>
            <a:normAutofit/>
          </a:bodyPr>
          <a:lstStyle/>
          <a:p>
            <a:r>
              <a:rPr lang="da-DK" sz="4800" b="1" dirty="0"/>
              <a:t>Jeg mener, at…</a:t>
            </a:r>
          </a:p>
        </p:txBody>
      </p:sp>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6126889" y="648476"/>
            <a:ext cx="8000000" cy="4419047"/>
          </a:xfrm>
          <a:prstGeom prst="rect">
            <a:avLst/>
          </a:prstGeom>
        </p:spPr>
      </p:pic>
    </p:spTree>
    <p:extLst>
      <p:ext uri="{BB962C8B-B14F-4D97-AF65-F5344CB8AC3E}">
        <p14:creationId xmlns:p14="http://schemas.microsoft.com/office/powerpoint/2010/main" val="2356592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72790" cy="6903444"/>
          </a:xfrm>
          <a:prstGeom prst="rect">
            <a:avLst/>
          </a:prstGeom>
        </p:spPr>
      </p:pic>
      <p:sp>
        <p:nvSpPr>
          <p:cNvPr id="2" name="Titel 1"/>
          <p:cNvSpPr>
            <a:spLocks noGrp="1"/>
          </p:cNvSpPr>
          <p:nvPr>
            <p:ph type="title"/>
          </p:nvPr>
        </p:nvSpPr>
        <p:spPr/>
        <p:txBody>
          <a:bodyPr>
            <a:normAutofit/>
          </a:bodyPr>
          <a:lstStyle/>
          <a:p>
            <a:r>
              <a:rPr lang="da-DK" sz="4800" b="1" dirty="0"/>
              <a:t>Formål og introduktion</a:t>
            </a:r>
          </a:p>
        </p:txBody>
      </p:sp>
      <p:sp>
        <p:nvSpPr>
          <p:cNvPr id="3" name="Pladsholder til indhold 2"/>
          <p:cNvSpPr>
            <a:spLocks noGrp="1"/>
          </p:cNvSpPr>
          <p:nvPr>
            <p:ph idx="1"/>
          </p:nvPr>
        </p:nvSpPr>
        <p:spPr/>
        <p:txBody>
          <a:bodyPr>
            <a:normAutofit lnSpcReduction="10000"/>
          </a:bodyPr>
          <a:lstStyle/>
          <a:p>
            <a:pPr marL="0" indent="0">
              <a:buNone/>
            </a:pPr>
            <a:r>
              <a:rPr lang="da-DK" sz="3200" b="1" dirty="0"/>
              <a:t>Øvelsens formål</a:t>
            </a:r>
          </a:p>
          <a:p>
            <a:pPr marL="0" indent="0">
              <a:buNone/>
            </a:pPr>
            <a:r>
              <a:rPr lang="da-DK" sz="2600" dirty="0"/>
              <a:t>At igangsætte refleksioner omkring forskellige faglige praksisser og holdninger til arbejdet med pårørende. </a:t>
            </a:r>
          </a:p>
          <a:p>
            <a:pPr marL="0" indent="0">
              <a:buNone/>
            </a:pPr>
            <a:endParaRPr lang="da-DK" b="1" dirty="0"/>
          </a:p>
          <a:p>
            <a:pPr marL="0" indent="0">
              <a:buNone/>
            </a:pPr>
            <a:r>
              <a:rPr lang="da-DK" sz="3200" b="1" dirty="0"/>
              <a:t>Rammen for øvelsen</a:t>
            </a:r>
          </a:p>
          <a:p>
            <a:pPr marL="0" indent="0">
              <a:buNone/>
            </a:pPr>
            <a:r>
              <a:rPr lang="da-DK" sz="2600" dirty="0"/>
              <a:t>• Alle personlige oplysninger er fortrolige. </a:t>
            </a:r>
          </a:p>
          <a:p>
            <a:pPr marL="0" indent="0">
              <a:buNone/>
            </a:pPr>
            <a:r>
              <a:rPr lang="da-DK" sz="2600" dirty="0"/>
              <a:t>• Alle delte erfaringer har værdi. </a:t>
            </a:r>
          </a:p>
          <a:p>
            <a:pPr marL="0" indent="0">
              <a:buNone/>
            </a:pPr>
            <a:r>
              <a:rPr lang="da-DK" sz="2600" dirty="0"/>
              <a:t>• Nysgerrighed på hinandens udsagn er </a:t>
            </a:r>
            <a:r>
              <a:rPr lang="da-DK" sz="2600" dirty="0" smtClean="0"/>
              <a:t>vigtig.</a:t>
            </a:r>
            <a:endParaRPr lang="da-DK" sz="2600" dirty="0"/>
          </a:p>
          <a:p>
            <a:pPr marL="0" indent="0">
              <a:buNone/>
            </a:pPr>
            <a:r>
              <a:rPr lang="da-DK" sz="2600" dirty="0"/>
              <a:t>• Det er okay at skifte mening. </a:t>
            </a:r>
          </a:p>
          <a:p>
            <a:pPr marL="0" indent="0">
              <a:buNone/>
            </a:pPr>
            <a:endParaRPr lang="da-DK" b="1" dirty="0"/>
          </a:p>
        </p:txBody>
      </p:sp>
    </p:spTree>
    <p:extLst>
      <p:ext uri="{BB962C8B-B14F-4D97-AF65-F5344CB8AC3E}">
        <p14:creationId xmlns:p14="http://schemas.microsoft.com/office/powerpoint/2010/main" val="3522615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2427027" cy="6990203"/>
          </a:xfrm>
          <a:prstGeom prst="rect">
            <a:avLst/>
          </a:prstGeom>
        </p:spPr>
      </p:pic>
      <p:sp>
        <p:nvSpPr>
          <p:cNvPr id="2" name="Titel 1"/>
          <p:cNvSpPr>
            <a:spLocks noGrp="1"/>
          </p:cNvSpPr>
          <p:nvPr>
            <p:ph type="title"/>
          </p:nvPr>
        </p:nvSpPr>
        <p:spPr/>
        <p:txBody>
          <a:bodyPr>
            <a:normAutofit/>
          </a:bodyPr>
          <a:lstStyle/>
          <a:p>
            <a:r>
              <a:rPr lang="da-DK" sz="4800" b="1" dirty="0"/>
              <a:t>Øvelsen trin-for-trin</a:t>
            </a:r>
          </a:p>
        </p:txBody>
      </p:sp>
      <p:sp>
        <p:nvSpPr>
          <p:cNvPr id="3" name="Pladsholder til indhold 2"/>
          <p:cNvSpPr>
            <a:spLocks noGrp="1"/>
          </p:cNvSpPr>
          <p:nvPr>
            <p:ph idx="1"/>
          </p:nvPr>
        </p:nvSpPr>
        <p:spPr/>
        <p:txBody>
          <a:bodyPr/>
          <a:lstStyle/>
          <a:p>
            <a:pPr marL="0" indent="0">
              <a:buNone/>
            </a:pPr>
            <a:r>
              <a:rPr lang="da-DK" sz="3200" b="1" dirty="0"/>
              <a:t>Trin 1) I</a:t>
            </a:r>
            <a:r>
              <a:rPr lang="da-DK" sz="3200" b="1" dirty="0" smtClean="0"/>
              <a:t> </a:t>
            </a:r>
            <a:r>
              <a:rPr lang="da-DK" sz="3200" b="1" dirty="0"/>
              <a:t>fællesskab (10 min.)</a:t>
            </a:r>
          </a:p>
          <a:p>
            <a:r>
              <a:rPr lang="da-DK" sz="2600" dirty="0" smtClean="0"/>
              <a:t>Rejs jer op og flyt </a:t>
            </a:r>
            <a:r>
              <a:rPr lang="da-DK" sz="2600" dirty="0"/>
              <a:t>jer i rummet alt efter om I er enige eller uenige i de oplæste udsagn. </a:t>
            </a:r>
            <a:r>
              <a:rPr lang="da-DK" sz="2600" dirty="0" smtClean="0"/>
              <a:t>Jo mere I bevæger jer til venstre, jo mere uenige er I </a:t>
            </a:r>
            <a:r>
              <a:rPr lang="da-DK" sz="2600" dirty="0" err="1" smtClean="0"/>
              <a:t>i</a:t>
            </a:r>
            <a:r>
              <a:rPr lang="da-DK" sz="2600" dirty="0" smtClean="0"/>
              <a:t> udsagnet og omvendt. </a:t>
            </a:r>
            <a:endParaRPr lang="da-DK" sz="2600" dirty="0"/>
          </a:p>
          <a:p>
            <a:pPr marL="0" indent="0">
              <a:buNone/>
            </a:pPr>
            <a:endParaRPr lang="da-DK" dirty="0" smtClean="0"/>
          </a:p>
        </p:txBody>
      </p:sp>
    </p:spTree>
    <p:extLst>
      <p:ext uri="{BB962C8B-B14F-4D97-AF65-F5344CB8AC3E}">
        <p14:creationId xmlns:p14="http://schemas.microsoft.com/office/powerpoint/2010/main" val="4091756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Øvelsen trin-for-trin</a:t>
            </a:r>
          </a:p>
        </p:txBody>
      </p:sp>
      <p:sp>
        <p:nvSpPr>
          <p:cNvPr id="3" name="Pladsholder til indhold 2"/>
          <p:cNvSpPr>
            <a:spLocks noGrp="1"/>
          </p:cNvSpPr>
          <p:nvPr>
            <p:ph idx="1"/>
          </p:nvPr>
        </p:nvSpPr>
        <p:spPr/>
        <p:txBody>
          <a:bodyPr/>
          <a:lstStyle/>
          <a:p>
            <a:pPr marL="0" indent="0">
              <a:buNone/>
            </a:pPr>
            <a:r>
              <a:rPr lang="da-DK" sz="3200" b="1" dirty="0"/>
              <a:t>Trin 2) I</a:t>
            </a:r>
            <a:r>
              <a:rPr lang="da-DK" sz="3200" b="1" dirty="0" smtClean="0"/>
              <a:t> </a:t>
            </a:r>
            <a:r>
              <a:rPr lang="da-DK" sz="3200" b="1" dirty="0"/>
              <a:t>fællesskab (15 min</a:t>
            </a:r>
            <a:r>
              <a:rPr lang="da-DK" sz="3200" b="1" dirty="0" smtClean="0"/>
              <a:t>.)</a:t>
            </a:r>
          </a:p>
          <a:p>
            <a:r>
              <a:rPr lang="da-DK" sz="2600" dirty="0" smtClean="0"/>
              <a:t>Se </a:t>
            </a:r>
            <a:r>
              <a:rPr lang="da-DK" sz="2600" dirty="0"/>
              <a:t>filmen »Pårørendestemmer</a:t>
            </a:r>
            <a:r>
              <a:rPr lang="da-DK" sz="2600" dirty="0" smtClean="0"/>
              <a:t>«:</a:t>
            </a:r>
          </a:p>
          <a:p>
            <a:pPr marL="0" indent="0">
              <a:buNone/>
            </a:pPr>
            <a:r>
              <a:rPr lang="da-DK" sz="2600" dirty="0">
                <a:solidFill>
                  <a:srgbClr val="FF0000"/>
                </a:solidFill>
                <a:latin typeface="+mj-lt"/>
                <a:hlinkClick r:id="rId4"/>
              </a:rPr>
              <a:t>https://</a:t>
            </a:r>
            <a:r>
              <a:rPr lang="da-DK" sz="2600" dirty="0" smtClean="0">
                <a:solidFill>
                  <a:srgbClr val="FF0000"/>
                </a:solidFill>
                <a:latin typeface="+mj-lt"/>
                <a:hlinkClick r:id="rId4"/>
              </a:rPr>
              <a:t>demens.assens.dk/paaroerendestemmer/paaroerendestemmer</a:t>
            </a:r>
            <a:r>
              <a:rPr lang="da-DK" sz="2600" dirty="0" smtClean="0">
                <a:solidFill>
                  <a:srgbClr val="FF0000"/>
                </a:solidFill>
                <a:latin typeface="+mj-lt"/>
              </a:rPr>
              <a:t> </a:t>
            </a:r>
            <a:endParaRPr lang="da-DK" sz="2600" dirty="0">
              <a:solidFill>
                <a:srgbClr val="FF0000"/>
              </a:solidFill>
              <a:latin typeface="+mj-lt"/>
            </a:endParaRPr>
          </a:p>
          <a:p>
            <a:pPr marL="0" indent="0">
              <a:buNone/>
            </a:pPr>
            <a:endParaRPr lang="da-DK" b="1" dirty="0"/>
          </a:p>
          <a:p>
            <a:pPr marL="0" indent="0">
              <a:buNone/>
            </a:pPr>
            <a:endParaRPr lang="da-DK" dirty="0"/>
          </a:p>
        </p:txBody>
      </p:sp>
    </p:spTree>
    <p:extLst>
      <p:ext uri="{BB962C8B-B14F-4D97-AF65-F5344CB8AC3E}">
        <p14:creationId xmlns:p14="http://schemas.microsoft.com/office/powerpoint/2010/main" val="21198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Øvelsen-trin-for-trin</a:t>
            </a:r>
          </a:p>
        </p:txBody>
      </p:sp>
      <p:sp>
        <p:nvSpPr>
          <p:cNvPr id="3" name="Pladsholder til indhold 2"/>
          <p:cNvSpPr>
            <a:spLocks noGrp="1"/>
          </p:cNvSpPr>
          <p:nvPr>
            <p:ph idx="1"/>
          </p:nvPr>
        </p:nvSpPr>
        <p:spPr/>
        <p:txBody>
          <a:bodyPr/>
          <a:lstStyle/>
          <a:p>
            <a:pPr marL="0" indent="0">
              <a:buNone/>
            </a:pPr>
            <a:r>
              <a:rPr lang="da-DK" sz="3200" b="1" dirty="0"/>
              <a:t>Trin 3) Drøft i fællesskab (10 min.)</a:t>
            </a:r>
          </a:p>
          <a:p>
            <a:r>
              <a:rPr lang="da-DK" sz="2600" dirty="0"/>
              <a:t>Flyt jer i rummet alt efter om I er enige eller uenige i oplæste udsagn.</a:t>
            </a:r>
          </a:p>
          <a:p>
            <a:pPr>
              <a:buFontTx/>
              <a:buChar char="-"/>
            </a:pPr>
            <a:endParaRPr lang="da-DK" dirty="0">
              <a:latin typeface="Corbel" panose="020B0503020204020204" pitchFamily="34" charset="0"/>
            </a:endParaRPr>
          </a:p>
          <a:p>
            <a:pPr marL="0" indent="0">
              <a:buNone/>
            </a:pPr>
            <a:r>
              <a:rPr lang="da-DK" sz="3200" b="1" dirty="0"/>
              <a:t>Trin 4) Drøft i grupper af 3-4 deltagere (10 min.)</a:t>
            </a:r>
          </a:p>
          <a:p>
            <a:r>
              <a:rPr lang="da-DK" sz="2600" dirty="0"/>
              <a:t>Hvordan opleves det at være </a:t>
            </a:r>
            <a:r>
              <a:rPr lang="da-DK" sz="2600" dirty="0" smtClean="0"/>
              <a:t>uenige?</a:t>
            </a:r>
          </a:p>
          <a:p>
            <a:r>
              <a:rPr lang="da-DK" sz="2600" dirty="0" smtClean="0"/>
              <a:t>Hvordan </a:t>
            </a:r>
            <a:r>
              <a:rPr lang="da-DK" sz="2600" dirty="0"/>
              <a:t>er det at skifte mening eller  blive i </a:t>
            </a:r>
            <a:r>
              <a:rPr lang="da-DK" sz="2600" dirty="0" smtClean="0"/>
              <a:t>tvivl?</a:t>
            </a:r>
          </a:p>
          <a:p>
            <a:r>
              <a:rPr lang="da-DK" sz="2600" dirty="0" smtClean="0"/>
              <a:t>Hvad </a:t>
            </a:r>
            <a:r>
              <a:rPr lang="da-DK" sz="2600" dirty="0"/>
              <a:t>løser vi det, hvis vi er faglige uenige eller har forskellige holdninger i praksis?</a:t>
            </a:r>
          </a:p>
          <a:p>
            <a:pPr marL="0" indent="0">
              <a:buNone/>
            </a:pPr>
            <a:endParaRPr lang="da-DK" b="1" dirty="0">
              <a:latin typeface="Corbel" panose="020B0503020204020204" pitchFamily="34" charset="0"/>
            </a:endParaRPr>
          </a:p>
        </p:txBody>
      </p:sp>
    </p:spTree>
    <p:extLst>
      <p:ext uri="{BB962C8B-B14F-4D97-AF65-F5344CB8AC3E}">
        <p14:creationId xmlns:p14="http://schemas.microsoft.com/office/powerpoint/2010/main" val="2460112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1" y="-43392"/>
            <a:ext cx="12395039" cy="6972209"/>
          </a:xfrm>
          <a:prstGeom prst="rect">
            <a:avLst/>
          </a:prstGeom>
        </p:spPr>
      </p:pic>
      <p:sp>
        <p:nvSpPr>
          <p:cNvPr id="2" name="Titel 1"/>
          <p:cNvSpPr>
            <a:spLocks noGrp="1"/>
          </p:cNvSpPr>
          <p:nvPr>
            <p:ph type="ctrTitle"/>
          </p:nvPr>
        </p:nvSpPr>
        <p:spPr>
          <a:xfrm>
            <a:off x="-3302000" y="-1383770"/>
            <a:ext cx="9144000" cy="2387600"/>
          </a:xfrm>
        </p:spPr>
        <p:txBody>
          <a:bodyPr>
            <a:normAutofit/>
          </a:bodyPr>
          <a:lstStyle/>
          <a:p>
            <a:r>
              <a:rPr lang="da-DK" sz="3200" dirty="0" smtClean="0"/>
              <a:t>Øvelse </a:t>
            </a:r>
            <a:r>
              <a:rPr lang="da-DK" sz="3200" dirty="0"/>
              <a:t>1</a:t>
            </a:r>
          </a:p>
        </p:txBody>
      </p:sp>
      <p:sp>
        <p:nvSpPr>
          <p:cNvPr id="3" name="Undertitel 2"/>
          <p:cNvSpPr>
            <a:spLocks noGrp="1"/>
          </p:cNvSpPr>
          <p:nvPr>
            <p:ph type="subTitle" idx="1"/>
          </p:nvPr>
        </p:nvSpPr>
        <p:spPr>
          <a:xfrm>
            <a:off x="-863600" y="1129772"/>
            <a:ext cx="9144000" cy="1655762"/>
          </a:xfrm>
        </p:spPr>
        <p:txBody>
          <a:bodyPr>
            <a:normAutofit/>
          </a:bodyPr>
          <a:lstStyle/>
          <a:p>
            <a:r>
              <a:rPr lang="da-DK" sz="4800" b="1" dirty="0"/>
              <a:t>Hvis jeg var pårørende…</a:t>
            </a:r>
          </a:p>
        </p:txBody>
      </p:sp>
      <p:pic>
        <p:nvPicPr>
          <p:cNvPr id="8" name="Billed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7144231" y="1792309"/>
            <a:ext cx="5155555" cy="5117460"/>
          </a:xfrm>
          <a:prstGeom prst="rect">
            <a:avLst/>
          </a:prstGeom>
        </p:spPr>
      </p:pic>
    </p:spTree>
    <p:extLst>
      <p:ext uri="{BB962C8B-B14F-4D97-AF65-F5344CB8AC3E}">
        <p14:creationId xmlns:p14="http://schemas.microsoft.com/office/powerpoint/2010/main" val="3614855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Formål og introduktion</a:t>
            </a:r>
          </a:p>
        </p:txBody>
      </p:sp>
      <p:sp>
        <p:nvSpPr>
          <p:cNvPr id="3" name="Pladsholder til indhold 2"/>
          <p:cNvSpPr>
            <a:spLocks noGrp="1"/>
          </p:cNvSpPr>
          <p:nvPr>
            <p:ph idx="1"/>
          </p:nvPr>
        </p:nvSpPr>
        <p:spPr/>
        <p:txBody>
          <a:bodyPr>
            <a:normAutofit lnSpcReduction="10000"/>
          </a:bodyPr>
          <a:lstStyle/>
          <a:p>
            <a:pPr marL="0" indent="0">
              <a:buNone/>
            </a:pPr>
            <a:r>
              <a:rPr lang="da-DK" sz="3200" b="1" dirty="0"/>
              <a:t>Øvelsens formål</a:t>
            </a:r>
          </a:p>
          <a:p>
            <a:pPr marL="0" indent="0">
              <a:buNone/>
            </a:pPr>
            <a:r>
              <a:rPr lang="da-DK" sz="2600" dirty="0"/>
              <a:t>Øvelse 1 har til formål stimulere indlevelse omkring livet som pårørende til et menneske med demens. </a:t>
            </a:r>
          </a:p>
          <a:p>
            <a:pPr marL="0" indent="0">
              <a:buNone/>
            </a:pPr>
            <a:endParaRPr lang="da-DK" b="1" dirty="0"/>
          </a:p>
          <a:p>
            <a:pPr marL="0" indent="0">
              <a:buNone/>
            </a:pPr>
            <a:r>
              <a:rPr lang="da-DK" sz="3200" b="1" dirty="0"/>
              <a:t>Rammen for øvelsen</a:t>
            </a:r>
          </a:p>
          <a:p>
            <a:pPr marL="0" indent="0">
              <a:buNone/>
            </a:pPr>
            <a:r>
              <a:rPr lang="da-DK" sz="2600" dirty="0"/>
              <a:t>• Alle personlige oplysninger er fortrolige. </a:t>
            </a:r>
          </a:p>
          <a:p>
            <a:pPr marL="0" indent="0">
              <a:buNone/>
            </a:pPr>
            <a:r>
              <a:rPr lang="da-DK" sz="2600" dirty="0"/>
              <a:t>• Alle delte erfaringer har værdi. </a:t>
            </a:r>
          </a:p>
          <a:p>
            <a:pPr marL="0" indent="0">
              <a:buNone/>
            </a:pPr>
            <a:r>
              <a:rPr lang="da-DK" sz="2600" dirty="0"/>
              <a:t>• Nysgerrighed på hinandens udsagn er vigtig.</a:t>
            </a:r>
          </a:p>
          <a:p>
            <a:pPr marL="0" indent="0">
              <a:buNone/>
            </a:pPr>
            <a:r>
              <a:rPr lang="da-DK" sz="2600" dirty="0"/>
              <a:t>• Det er okay at skifte </a:t>
            </a:r>
            <a:r>
              <a:rPr lang="da-DK" sz="2600" dirty="0" smtClean="0"/>
              <a:t>mening.</a:t>
            </a:r>
            <a:endParaRPr lang="da-DK" sz="2600" dirty="0"/>
          </a:p>
        </p:txBody>
      </p:sp>
    </p:spTree>
    <p:extLst>
      <p:ext uri="{BB962C8B-B14F-4D97-AF65-F5344CB8AC3E}">
        <p14:creationId xmlns:p14="http://schemas.microsoft.com/office/powerpoint/2010/main" val="2877742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2283807" cy="6909641"/>
          </a:xfrm>
          <a:prstGeom prst="rect">
            <a:avLst/>
          </a:prstGeom>
        </p:spPr>
      </p:pic>
      <p:sp>
        <p:nvSpPr>
          <p:cNvPr id="2" name="Titel 1"/>
          <p:cNvSpPr>
            <a:spLocks noGrp="1"/>
          </p:cNvSpPr>
          <p:nvPr>
            <p:ph type="title"/>
          </p:nvPr>
        </p:nvSpPr>
        <p:spPr/>
        <p:txBody>
          <a:bodyPr>
            <a:normAutofit/>
          </a:bodyPr>
          <a:lstStyle/>
          <a:p>
            <a:r>
              <a:rPr lang="da-DK" sz="4800" b="1" dirty="0"/>
              <a:t>Øvelsen trin-for-trin</a:t>
            </a:r>
          </a:p>
        </p:txBody>
      </p:sp>
      <p:sp>
        <p:nvSpPr>
          <p:cNvPr id="3" name="Pladsholder til indhold 2"/>
          <p:cNvSpPr>
            <a:spLocks noGrp="1"/>
          </p:cNvSpPr>
          <p:nvPr>
            <p:ph idx="1"/>
          </p:nvPr>
        </p:nvSpPr>
        <p:spPr/>
        <p:txBody>
          <a:bodyPr>
            <a:normAutofit/>
          </a:bodyPr>
          <a:lstStyle/>
          <a:p>
            <a:pPr marL="0" indent="0">
              <a:buNone/>
            </a:pPr>
            <a:r>
              <a:rPr lang="da-DK" sz="3200" b="1" dirty="0"/>
              <a:t>Trin 1) Reflekter for dig selv </a:t>
            </a:r>
            <a:r>
              <a:rPr lang="da-DK" sz="3200" b="1" dirty="0" smtClean="0"/>
              <a:t>(</a:t>
            </a:r>
            <a:r>
              <a:rPr lang="da-DK" sz="3200" b="1" dirty="0"/>
              <a:t>5-10 min.)</a:t>
            </a:r>
          </a:p>
          <a:p>
            <a:pPr marL="0" indent="0">
              <a:buNone/>
            </a:pPr>
            <a:r>
              <a:rPr lang="da-DK" sz="2600" dirty="0"/>
              <a:t>Hvis jeg var pårørende…</a:t>
            </a:r>
          </a:p>
          <a:p>
            <a:r>
              <a:rPr lang="da-DK" sz="2600" dirty="0" smtClean="0"/>
              <a:t>Hvilke </a:t>
            </a:r>
            <a:r>
              <a:rPr lang="da-DK" sz="2600" dirty="0"/>
              <a:t>forventninger ville så være rimelige at have til mig – både fra omverdenen og fra </a:t>
            </a:r>
            <a:r>
              <a:rPr lang="da-DK" sz="2600" dirty="0" smtClean="0"/>
              <a:t>fagprofessionelle?</a:t>
            </a:r>
          </a:p>
          <a:p>
            <a:r>
              <a:rPr lang="da-DK" sz="2600" dirty="0" smtClean="0"/>
              <a:t>Hvordan </a:t>
            </a:r>
            <a:r>
              <a:rPr lang="da-DK" sz="2600" dirty="0"/>
              <a:t>ville jeg så gerne tilbringe tid med min partner/forælder</a:t>
            </a:r>
            <a:r>
              <a:rPr lang="da-DK" sz="2600" dirty="0" smtClean="0"/>
              <a:t>/…?</a:t>
            </a:r>
          </a:p>
          <a:p>
            <a:r>
              <a:rPr lang="da-DK" sz="2600" dirty="0" smtClean="0"/>
              <a:t>Hvordan </a:t>
            </a:r>
            <a:r>
              <a:rPr lang="da-DK" sz="2600" dirty="0"/>
              <a:t>ville jeg så gerne blive mødt – både af omverdenen og af fagprofessionelle?</a:t>
            </a:r>
          </a:p>
          <a:p>
            <a:pPr marL="0" indent="0">
              <a:buNone/>
            </a:pPr>
            <a:endParaRPr lang="da-DK" sz="3000" b="1" dirty="0" smtClean="0">
              <a:latin typeface="Corbel" panose="020B0503020204020204" pitchFamily="34" charset="0"/>
            </a:endParaRPr>
          </a:p>
          <a:p>
            <a:pPr marL="0" indent="0">
              <a:buNone/>
            </a:pPr>
            <a:endParaRPr lang="da-DK" dirty="0" smtClean="0"/>
          </a:p>
          <a:p>
            <a:pPr marL="0" indent="0">
              <a:buNone/>
            </a:pPr>
            <a:endParaRPr lang="da-DK" dirty="0"/>
          </a:p>
          <a:p>
            <a:pPr marL="0" indent="0">
              <a:buNone/>
            </a:pPr>
            <a:endParaRPr lang="da-DK" dirty="0"/>
          </a:p>
        </p:txBody>
      </p:sp>
    </p:spTree>
    <p:extLst>
      <p:ext uri="{BB962C8B-B14F-4D97-AF65-F5344CB8AC3E}">
        <p14:creationId xmlns:p14="http://schemas.microsoft.com/office/powerpoint/2010/main" val="1466079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smtClean="0"/>
              <a:t>Øvelse trin-for-trin</a:t>
            </a:r>
            <a:endParaRPr lang="da-DK" sz="4800" b="1" dirty="0"/>
          </a:p>
        </p:txBody>
      </p:sp>
      <p:sp>
        <p:nvSpPr>
          <p:cNvPr id="3" name="Pladsholder til indhold 2"/>
          <p:cNvSpPr>
            <a:spLocks noGrp="1"/>
          </p:cNvSpPr>
          <p:nvPr>
            <p:ph idx="1"/>
          </p:nvPr>
        </p:nvSpPr>
        <p:spPr/>
        <p:txBody>
          <a:bodyPr/>
          <a:lstStyle/>
          <a:p>
            <a:pPr marL="0" indent="0">
              <a:buNone/>
            </a:pPr>
            <a:r>
              <a:rPr lang="da-DK" sz="3200" b="1" dirty="0" smtClean="0"/>
              <a:t>Trin 2) Del med sidemakker (5-10 min.) </a:t>
            </a:r>
            <a:endParaRPr lang="da-DK" sz="3200" b="1" dirty="0"/>
          </a:p>
          <a:p>
            <a:r>
              <a:rPr lang="da-DK" sz="2600" dirty="0"/>
              <a:t>Hvilke forventninger har I hver især? Hvordan vil I gerne tilbringe tid med jeres partner/forælder/…? Hvordan ønsker I at blive mødt hver især? </a:t>
            </a:r>
          </a:p>
          <a:p>
            <a:pPr marL="0" indent="0">
              <a:buNone/>
            </a:pPr>
            <a:endParaRPr lang="da-DK" dirty="0"/>
          </a:p>
        </p:txBody>
      </p:sp>
    </p:spTree>
    <p:extLst>
      <p:ext uri="{BB962C8B-B14F-4D97-AF65-F5344CB8AC3E}">
        <p14:creationId xmlns:p14="http://schemas.microsoft.com/office/powerpoint/2010/main" val="2160762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Øvelsen trin-for-trin</a:t>
            </a:r>
          </a:p>
        </p:txBody>
      </p:sp>
      <p:sp>
        <p:nvSpPr>
          <p:cNvPr id="3" name="Pladsholder til indhold 2"/>
          <p:cNvSpPr>
            <a:spLocks noGrp="1"/>
          </p:cNvSpPr>
          <p:nvPr>
            <p:ph idx="1"/>
          </p:nvPr>
        </p:nvSpPr>
        <p:spPr/>
        <p:txBody>
          <a:bodyPr/>
          <a:lstStyle/>
          <a:p>
            <a:pPr marL="0" indent="0">
              <a:buNone/>
            </a:pPr>
            <a:r>
              <a:rPr lang="da-DK" sz="3200" b="1" dirty="0"/>
              <a:t>Trin 3) </a:t>
            </a:r>
            <a:r>
              <a:rPr lang="da-DK" sz="3200" b="1" dirty="0" smtClean="0"/>
              <a:t>I fællesskab (15 min.)</a:t>
            </a:r>
          </a:p>
          <a:p>
            <a:r>
              <a:rPr lang="da-DK" sz="2600" dirty="0" smtClean="0"/>
              <a:t>Se </a:t>
            </a:r>
            <a:r>
              <a:rPr lang="da-DK" sz="2600" dirty="0"/>
              <a:t>filmen »Pårørendestemmer</a:t>
            </a:r>
            <a:r>
              <a:rPr lang="da-DK" sz="2600" dirty="0" smtClean="0"/>
              <a:t>«:</a:t>
            </a:r>
          </a:p>
          <a:p>
            <a:pPr marL="0" indent="0">
              <a:buNone/>
            </a:pPr>
            <a:r>
              <a:rPr lang="da-DK" sz="2600" dirty="0">
                <a:latin typeface="+mj-lt"/>
                <a:hlinkClick r:id="rId4"/>
              </a:rPr>
              <a:t>https://</a:t>
            </a:r>
            <a:r>
              <a:rPr lang="da-DK" sz="2600" dirty="0" smtClean="0">
                <a:latin typeface="+mj-lt"/>
                <a:hlinkClick r:id="rId4"/>
              </a:rPr>
              <a:t>demens.assens.dk/paaroerendestemmer/paaroerendestemmer</a:t>
            </a:r>
            <a:r>
              <a:rPr lang="da-DK" sz="2600" dirty="0" smtClean="0">
                <a:latin typeface="+mj-lt"/>
              </a:rPr>
              <a:t> </a:t>
            </a:r>
            <a:endParaRPr lang="da-DK" sz="2600" dirty="0">
              <a:latin typeface="+mj-lt"/>
            </a:endParaRPr>
          </a:p>
        </p:txBody>
      </p:sp>
    </p:spTree>
    <p:extLst>
      <p:ext uri="{BB962C8B-B14F-4D97-AF65-F5344CB8AC3E}">
        <p14:creationId xmlns:p14="http://schemas.microsoft.com/office/powerpoint/2010/main" val="2342253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397648" cy="6973677"/>
          </a:xfrm>
          <a:prstGeom prst="rect">
            <a:avLst/>
          </a:prstGeom>
        </p:spPr>
      </p:pic>
      <p:sp>
        <p:nvSpPr>
          <p:cNvPr id="2" name="Titel 1"/>
          <p:cNvSpPr>
            <a:spLocks noGrp="1"/>
          </p:cNvSpPr>
          <p:nvPr>
            <p:ph type="title"/>
          </p:nvPr>
        </p:nvSpPr>
        <p:spPr/>
        <p:txBody>
          <a:bodyPr>
            <a:normAutofit/>
          </a:bodyPr>
          <a:lstStyle/>
          <a:p>
            <a:r>
              <a:rPr lang="da-DK" sz="4800" b="1" dirty="0"/>
              <a:t>Øvelsen trin-for-trin</a:t>
            </a:r>
          </a:p>
        </p:txBody>
      </p:sp>
      <p:sp>
        <p:nvSpPr>
          <p:cNvPr id="3" name="Pladsholder til indhold 2"/>
          <p:cNvSpPr>
            <a:spLocks noGrp="1"/>
          </p:cNvSpPr>
          <p:nvPr>
            <p:ph idx="1"/>
          </p:nvPr>
        </p:nvSpPr>
        <p:spPr/>
        <p:txBody>
          <a:bodyPr/>
          <a:lstStyle/>
          <a:p>
            <a:pPr marL="0" indent="0">
              <a:buNone/>
            </a:pPr>
            <a:r>
              <a:rPr lang="da-DK" sz="3200" b="1" dirty="0"/>
              <a:t>Trin 4) Del i fællesskab (10-15 min.)</a:t>
            </a:r>
          </a:p>
          <a:p>
            <a:r>
              <a:rPr lang="da-DK" sz="2600" dirty="0" smtClean="0"/>
              <a:t>Adskilte </a:t>
            </a:r>
            <a:r>
              <a:rPr lang="da-DK" sz="2600" dirty="0"/>
              <a:t>jeres </a:t>
            </a:r>
            <a:r>
              <a:rPr lang="da-DK" sz="2600" dirty="0" smtClean="0"/>
              <a:t>drøftelser </a:t>
            </a:r>
            <a:r>
              <a:rPr lang="da-DK" sz="2600" dirty="0"/>
              <a:t>sig fra de pårørendes udsagn i filmen? Delte I erfaringer og værdier, eller så de forskellige ud? </a:t>
            </a:r>
          </a:p>
          <a:p>
            <a:pPr marL="0" indent="0">
              <a:buNone/>
            </a:pPr>
            <a:endParaRPr lang="da-DK" b="1" dirty="0" smtClean="0"/>
          </a:p>
          <a:p>
            <a:pPr>
              <a:buFontTx/>
              <a:buChar char="-"/>
            </a:pPr>
            <a:endParaRPr lang="da-DK" dirty="0" smtClean="0"/>
          </a:p>
          <a:p>
            <a:pPr>
              <a:buFontTx/>
              <a:buChar char="-"/>
            </a:pPr>
            <a:endParaRPr lang="da-DK" dirty="0"/>
          </a:p>
        </p:txBody>
      </p:sp>
    </p:spTree>
    <p:extLst>
      <p:ext uri="{BB962C8B-B14F-4D97-AF65-F5344CB8AC3E}">
        <p14:creationId xmlns:p14="http://schemas.microsoft.com/office/powerpoint/2010/main" val="1911640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72790" cy="6903444"/>
          </a:xfrm>
          <a:prstGeom prst="rect">
            <a:avLst/>
          </a:prstGeom>
        </p:spPr>
      </p:pic>
      <p:sp>
        <p:nvSpPr>
          <p:cNvPr id="2" name="Titel 1"/>
          <p:cNvSpPr>
            <a:spLocks noGrp="1"/>
          </p:cNvSpPr>
          <p:nvPr>
            <p:ph type="ctrTitle"/>
          </p:nvPr>
        </p:nvSpPr>
        <p:spPr>
          <a:xfrm>
            <a:off x="-3403600" y="-1570037"/>
            <a:ext cx="9144000" cy="2387600"/>
          </a:xfrm>
        </p:spPr>
        <p:txBody>
          <a:bodyPr>
            <a:normAutofit/>
          </a:bodyPr>
          <a:lstStyle/>
          <a:p>
            <a:r>
              <a:rPr lang="da-DK" sz="3200" dirty="0"/>
              <a:t>Øvelse 2</a:t>
            </a:r>
          </a:p>
        </p:txBody>
      </p:sp>
      <p:sp>
        <p:nvSpPr>
          <p:cNvPr id="3" name="Undertitel 2"/>
          <p:cNvSpPr>
            <a:spLocks noGrp="1"/>
          </p:cNvSpPr>
          <p:nvPr>
            <p:ph type="subTitle" idx="1"/>
          </p:nvPr>
        </p:nvSpPr>
        <p:spPr>
          <a:xfrm>
            <a:off x="-2455333" y="817563"/>
            <a:ext cx="9144000" cy="1655762"/>
          </a:xfrm>
        </p:spPr>
        <p:txBody>
          <a:bodyPr>
            <a:normAutofit/>
          </a:bodyPr>
          <a:lstStyle/>
          <a:p>
            <a:r>
              <a:rPr lang="da-DK" sz="4800" b="1" dirty="0"/>
              <a:t>Jeg tror, at…</a:t>
            </a:r>
          </a:p>
        </p:txBody>
      </p:sp>
      <p:pic>
        <p:nvPicPr>
          <p:cNvPr id="5" name="Billed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6200000">
            <a:off x="6932047" y="1517256"/>
            <a:ext cx="3823487" cy="6858000"/>
          </a:xfrm>
          <a:prstGeom prst="rect">
            <a:avLst/>
          </a:prstGeom>
        </p:spPr>
      </p:pic>
    </p:spTree>
    <p:extLst>
      <p:ext uri="{BB962C8B-B14F-4D97-AF65-F5344CB8AC3E}">
        <p14:creationId xmlns:p14="http://schemas.microsoft.com/office/powerpoint/2010/main" val="1180138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el 1"/>
          <p:cNvSpPr>
            <a:spLocks noGrp="1"/>
          </p:cNvSpPr>
          <p:nvPr>
            <p:ph type="title"/>
          </p:nvPr>
        </p:nvSpPr>
        <p:spPr/>
        <p:txBody>
          <a:bodyPr>
            <a:normAutofit/>
          </a:bodyPr>
          <a:lstStyle/>
          <a:p>
            <a:r>
              <a:rPr lang="da-DK" sz="4800" b="1" dirty="0"/>
              <a:t>Formål og introduktion</a:t>
            </a:r>
          </a:p>
        </p:txBody>
      </p:sp>
      <p:sp>
        <p:nvSpPr>
          <p:cNvPr id="3" name="Pladsholder til indhold 2"/>
          <p:cNvSpPr>
            <a:spLocks noGrp="1"/>
          </p:cNvSpPr>
          <p:nvPr>
            <p:ph idx="1"/>
          </p:nvPr>
        </p:nvSpPr>
        <p:spPr/>
        <p:txBody>
          <a:bodyPr>
            <a:normAutofit lnSpcReduction="10000"/>
          </a:bodyPr>
          <a:lstStyle/>
          <a:p>
            <a:pPr marL="0" indent="0">
              <a:buNone/>
            </a:pPr>
            <a:r>
              <a:rPr lang="da-DK" sz="3200" b="1" dirty="0"/>
              <a:t>Øvelsens formål</a:t>
            </a:r>
          </a:p>
          <a:p>
            <a:pPr marL="0" indent="0">
              <a:buNone/>
            </a:pPr>
            <a:r>
              <a:rPr lang="da-DK" sz="2600" dirty="0"/>
              <a:t>At sætte ord på forudfattede billeder af, hvem pårørende til mennesker med demens er.</a:t>
            </a:r>
          </a:p>
          <a:p>
            <a:pPr marL="0" indent="0">
              <a:buNone/>
            </a:pPr>
            <a:endParaRPr lang="da-DK" dirty="0"/>
          </a:p>
          <a:p>
            <a:pPr marL="0" indent="0">
              <a:buNone/>
            </a:pPr>
            <a:r>
              <a:rPr lang="da-DK" sz="3200" b="1" dirty="0"/>
              <a:t>Rammen for øvelsen</a:t>
            </a:r>
          </a:p>
          <a:p>
            <a:pPr marL="0" indent="0">
              <a:buNone/>
            </a:pPr>
            <a:r>
              <a:rPr lang="da-DK" sz="2600" dirty="0"/>
              <a:t>• Alle personlige oplysninger er fortrolige. </a:t>
            </a:r>
          </a:p>
          <a:p>
            <a:pPr marL="0" indent="0">
              <a:buNone/>
            </a:pPr>
            <a:r>
              <a:rPr lang="da-DK" sz="2600" dirty="0"/>
              <a:t>• Alle delte erfaringer har værdi. </a:t>
            </a:r>
          </a:p>
          <a:p>
            <a:pPr marL="0" indent="0">
              <a:buNone/>
            </a:pPr>
            <a:r>
              <a:rPr lang="da-DK" sz="2600" dirty="0"/>
              <a:t>• Nysgerrighed på hinandens udsagn er vigtig.</a:t>
            </a:r>
          </a:p>
          <a:p>
            <a:pPr marL="0" indent="0">
              <a:buNone/>
            </a:pPr>
            <a:r>
              <a:rPr lang="da-DK" sz="2600" dirty="0"/>
              <a:t>• Det er okay at skifte mening. </a:t>
            </a:r>
          </a:p>
          <a:p>
            <a:pPr marL="0" indent="0">
              <a:buNone/>
            </a:pPr>
            <a:endParaRPr lang="da-DK" dirty="0" smtClean="0"/>
          </a:p>
          <a:p>
            <a:pPr marL="0" indent="0">
              <a:buNone/>
            </a:pPr>
            <a:endParaRPr lang="da-DK" dirty="0"/>
          </a:p>
        </p:txBody>
      </p:sp>
    </p:spTree>
    <p:extLst>
      <p:ext uri="{BB962C8B-B14F-4D97-AF65-F5344CB8AC3E}">
        <p14:creationId xmlns:p14="http://schemas.microsoft.com/office/powerpoint/2010/main" val="799701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rugerdefineret 1">
      <a:majorFont>
        <a:latin typeface="Tw Cen MT"/>
        <a:ea typeface=""/>
        <a:cs typeface=""/>
      </a:majorFont>
      <a:minorFont>
        <a:latin typeface="Tw Cen MT"/>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1331</TotalTime>
  <Words>1837</Words>
  <Application>Microsoft Office PowerPoint</Application>
  <PresentationFormat>Widescreen</PresentationFormat>
  <Paragraphs>173</Paragraphs>
  <Slides>17</Slides>
  <Notes>17</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17</vt:i4>
      </vt:variant>
    </vt:vector>
  </HeadingPairs>
  <TitlesOfParts>
    <vt:vector size="23" baseType="lpstr">
      <vt:lpstr>Arial</vt:lpstr>
      <vt:lpstr>Calibri</vt:lpstr>
      <vt:lpstr>Corbel</vt:lpstr>
      <vt:lpstr>Courier New</vt:lpstr>
      <vt:lpstr>Tw Cen MT</vt:lpstr>
      <vt:lpstr>Office-tema</vt:lpstr>
      <vt:lpstr>Pårørendestemmer</vt:lpstr>
      <vt:lpstr>Øvelse 1</vt:lpstr>
      <vt:lpstr>Formål og introduktion</vt:lpstr>
      <vt:lpstr>Øvelsen trin-for-trin</vt:lpstr>
      <vt:lpstr>Øvelse trin-for-trin</vt:lpstr>
      <vt:lpstr>Øvelsen trin-for-trin</vt:lpstr>
      <vt:lpstr>Øvelsen trin-for-trin</vt:lpstr>
      <vt:lpstr>Øvelse 2</vt:lpstr>
      <vt:lpstr>Formål og introduktion</vt:lpstr>
      <vt:lpstr>Øvelsen trin-for-trin</vt:lpstr>
      <vt:lpstr>Øvelsen-trin-for-trin</vt:lpstr>
      <vt:lpstr>Øvelsen-trin-for-trin</vt:lpstr>
      <vt:lpstr>Øvelse 3</vt:lpstr>
      <vt:lpstr>Formål og introduktion</vt:lpstr>
      <vt:lpstr>Øvelsen trin-for-trin</vt:lpstr>
      <vt:lpstr>Øvelsen trin-for-trin</vt:lpstr>
      <vt:lpstr>Øvelsen-trin-for-trin</vt:lpstr>
    </vt:vector>
  </TitlesOfParts>
  <Company>Assens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Øvelse 1</dc:title>
  <dc:creator>Nanna Kousgaard Mortensen</dc:creator>
  <cp:lastModifiedBy>Nanna Kousgaard Mortensen</cp:lastModifiedBy>
  <cp:revision>146</cp:revision>
  <dcterms:created xsi:type="dcterms:W3CDTF">2023-11-01T15:15:31Z</dcterms:created>
  <dcterms:modified xsi:type="dcterms:W3CDTF">2023-11-28T16:45:31Z</dcterms:modified>
</cp:coreProperties>
</file>